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5" name="Shape 5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24" name="Shape 24"/>
          <p:cNvSpPr txBox="1"/>
          <p:nvPr>
            <p:ph idx="1" type="subTitle"/>
          </p:nvPr>
        </p:nvSpPr>
        <p:spPr>
          <a:xfrm>
            <a:off x="990600" y="3309937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838200" y="1371600"/>
            <a:ext cx="38099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800600" y="1371600"/>
            <a:ext cx="38099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38200" y="13716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 rot="5400000">
            <a:off x="5057774" y="2238374"/>
            <a:ext cx="5105399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 rot="5400000">
            <a:off x="981074" y="314324"/>
            <a:ext cx="5105399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 rot="5400000">
            <a:off x="2514599" y="-304800"/>
            <a:ext cx="4419599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0F116A"/>
              </a:buClr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99059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0F116A"/>
              </a:buClr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/>
          <p:nvPr/>
        </p:nvSpPr>
        <p:spPr>
          <a:xfrm>
            <a:off x="0" y="0"/>
            <a:ext cx="9144000" cy="304799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0" y="228600"/>
            <a:ext cx="9144000" cy="76199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Shape 9"/>
          <p:cNvGrpSpPr/>
          <p:nvPr/>
        </p:nvGrpSpPr>
        <p:grpSpPr>
          <a:xfrm>
            <a:off x="381000" y="1524000"/>
            <a:ext cx="6324600" cy="2590800"/>
            <a:chOff x="381000" y="1524000"/>
            <a:chExt cx="6324600" cy="2590800"/>
          </a:xfrm>
        </p:grpSpPr>
        <p:cxnSp>
          <p:nvCxnSpPr>
            <p:cNvPr id="10" name="Shape 10"/>
            <p:cNvCxnSpPr/>
            <p:nvPr/>
          </p:nvCxnSpPr>
          <p:spPr>
            <a:xfrm>
              <a:off x="381000" y="1828800"/>
              <a:ext cx="6324600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609600" y="1524000"/>
              <a:ext cx="0" cy="259080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2" name="Shape 12"/>
            <p:cNvSpPr/>
            <p:nvPr/>
          </p:nvSpPr>
          <p:spPr>
            <a:xfrm>
              <a:off x="533400" y="1752600"/>
              <a:ext cx="152399" cy="152399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Shape 13"/>
          <p:cNvGrpSpPr/>
          <p:nvPr/>
        </p:nvGrpSpPr>
        <p:grpSpPr>
          <a:xfrm rot="10800000">
            <a:off x="2285999" y="2819399"/>
            <a:ext cx="6324600" cy="2590800"/>
            <a:chOff x="381000" y="1524000"/>
            <a:chExt cx="6324600" cy="2590800"/>
          </a:xfrm>
        </p:grpSpPr>
        <p:cxnSp>
          <p:nvCxnSpPr>
            <p:cNvPr id="14" name="Shape 14"/>
            <p:cNvCxnSpPr/>
            <p:nvPr/>
          </p:nvCxnSpPr>
          <p:spPr>
            <a:xfrm>
              <a:off x="381000" y="1828800"/>
              <a:ext cx="6324600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09600" y="1524000"/>
              <a:ext cx="0" cy="259080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6" name="Shape 16"/>
            <p:cNvSpPr/>
            <p:nvPr/>
          </p:nvSpPr>
          <p:spPr>
            <a:xfrm>
              <a:off x="533400" y="1752600"/>
              <a:ext cx="152399" cy="152399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 txBox="1"/>
          <p:nvPr/>
        </p:nvSpPr>
        <p:spPr>
          <a:xfrm>
            <a:off x="228600" y="6384925"/>
            <a:ext cx="14478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19" name="Shape 19"/>
          <p:cNvSpPr txBox="1"/>
          <p:nvPr>
            <p:ph idx="1" type="body"/>
          </p:nvPr>
        </p:nvSpPr>
        <p:spPr>
          <a:xfrm>
            <a:off x="838200" y="13716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29" name="Shape 29"/>
          <p:cNvSpPr txBox="1"/>
          <p:nvPr>
            <p:ph idx="1" type="body"/>
          </p:nvPr>
        </p:nvSpPr>
        <p:spPr>
          <a:xfrm>
            <a:off x="838200" y="13716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0169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52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87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3962400" y="6492875"/>
            <a:ext cx="5333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31" name="Shape 31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2" name="Shape 32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3" name="Shape 33"/>
          <p:cNvSpPr/>
          <p:nvPr/>
        </p:nvSpPr>
        <p:spPr>
          <a:xfrm>
            <a:off x="533400" y="1143000"/>
            <a:ext cx="152399" cy="152399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0" y="0"/>
            <a:ext cx="9144000" cy="304799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0" y="228600"/>
            <a:ext cx="9144000" cy="76199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228600" y="6384925"/>
            <a:ext cx="21335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Regents Biology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4.jpg"/><Relationship Id="rId5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4.jpg"/><Relationship Id="rId5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.jp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2009-2010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13186" l="13499" r="27000" t="0"/>
          <a:stretch/>
        </p:blipFill>
        <p:spPr>
          <a:xfrm>
            <a:off x="6472237" y="457200"/>
            <a:ext cx="2666999" cy="265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3795" l="17999" r="27000" t="0"/>
          <a:stretch/>
        </p:blipFill>
        <p:spPr>
          <a:xfrm>
            <a:off x="304800" y="4083050"/>
            <a:ext cx="2108200" cy="2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905000" y="2614611"/>
            <a:ext cx="5333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Cells &amp; Cell Organelles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890711" y="3765550"/>
            <a:ext cx="5333999" cy="6270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Doing Life’s Work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CellforPPT" id="239" name="Shape 239"/>
          <p:cNvPicPr preferRelativeResize="0"/>
          <p:nvPr/>
        </p:nvPicPr>
        <p:blipFill rotWithShape="1">
          <a:blip r:embed="rId3">
            <a:alphaModFix/>
          </a:blip>
          <a:srcRect b="16469" l="11817" r="17272" t="29411"/>
          <a:stretch/>
        </p:blipFill>
        <p:spPr>
          <a:xfrm>
            <a:off x="1004887" y="1712911"/>
            <a:ext cx="7137399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Cell-cellmembrane" id="240" name="Shape 240"/>
          <p:cNvPicPr preferRelativeResize="0"/>
          <p:nvPr/>
        </p:nvPicPr>
        <p:blipFill rotWithShape="1">
          <a:blip r:embed="rId4">
            <a:alphaModFix/>
          </a:blip>
          <a:srcRect b="16469" l="11817" r="17272" t="29411"/>
          <a:stretch/>
        </p:blipFill>
        <p:spPr>
          <a:xfrm>
            <a:off x="1006475" y="1712911"/>
            <a:ext cx="7134224" cy="4206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Shape 241"/>
          <p:cNvGrpSpPr/>
          <p:nvPr/>
        </p:nvGrpSpPr>
        <p:grpSpPr>
          <a:xfrm>
            <a:off x="88900" y="5197475"/>
            <a:ext cx="3673475" cy="1547811"/>
            <a:chOff x="88900" y="5197475"/>
            <a:chExt cx="3673475" cy="1547811"/>
          </a:xfrm>
        </p:grpSpPr>
        <p:cxnSp>
          <p:nvCxnSpPr>
            <p:cNvPr id="242" name="Shape 242"/>
            <p:cNvCxnSpPr/>
            <p:nvPr/>
          </p:nvCxnSpPr>
          <p:spPr>
            <a:xfrm flipH="1">
              <a:off x="2524124" y="5310187"/>
              <a:ext cx="1238250" cy="369886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43" name="Shape 243"/>
            <p:cNvSpPr txBox="1"/>
            <p:nvPr/>
          </p:nvSpPr>
          <p:spPr>
            <a:xfrm>
              <a:off x="88900" y="5197475"/>
              <a:ext cx="2825749" cy="15478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244" name="Shape 244"/>
          <p:cNvGrpSpPr/>
          <p:nvPr/>
        </p:nvGrpSpPr>
        <p:grpSpPr>
          <a:xfrm>
            <a:off x="57150" y="76200"/>
            <a:ext cx="3548061" cy="2046286"/>
            <a:chOff x="57150" y="76200"/>
            <a:chExt cx="3548061" cy="2046286"/>
          </a:xfrm>
        </p:grpSpPr>
        <p:cxnSp>
          <p:nvCxnSpPr>
            <p:cNvPr id="245" name="Shape 245"/>
            <p:cNvCxnSpPr/>
            <p:nvPr/>
          </p:nvCxnSpPr>
          <p:spPr>
            <a:xfrm rot="10800000">
              <a:off x="3114675" y="558799"/>
              <a:ext cx="206374" cy="1563687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46" name="Shape 246"/>
            <p:cNvSpPr txBox="1"/>
            <p:nvPr/>
          </p:nvSpPr>
          <p:spPr>
            <a:xfrm>
              <a:off x="57150" y="76200"/>
              <a:ext cx="3548061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holding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organelles in place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-14-LysoFormation-NL" id="251" name="Shape 251"/>
          <p:cNvPicPr preferRelativeResize="0"/>
          <p:nvPr/>
        </p:nvPicPr>
        <p:blipFill rotWithShape="1">
          <a:blip r:embed="rId3">
            <a:alphaModFix/>
          </a:blip>
          <a:srcRect b="3592" l="9614" r="10682" t="13177"/>
          <a:stretch/>
        </p:blipFill>
        <p:spPr>
          <a:xfrm>
            <a:off x="1084262" y="1350962"/>
            <a:ext cx="5915025" cy="5507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>
            <p:ph type="title"/>
          </p:nvPr>
        </p:nvSpPr>
        <p:spPr>
          <a:xfrm>
            <a:off x="609600" y="685800"/>
            <a:ext cx="6476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Vacuoles</a:t>
            </a:r>
          </a:p>
        </p:txBody>
      </p:sp>
      <p:sp>
        <p:nvSpPr>
          <p:cNvPr descr="Rectangle: Click to edit Master text styles Second level Third level Fourth level Fifth level" id="253" name="Shape 253"/>
          <p:cNvSpPr txBox="1"/>
          <p:nvPr>
            <p:ph idx="1" type="body"/>
          </p:nvPr>
        </p:nvSpPr>
        <p:spPr>
          <a:xfrm>
            <a:off x="5400675" y="1308100"/>
            <a:ext cx="3743324" cy="27511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</a:pPr>
            <a:r>
              <a:rPr b="1" i="0" lang="en-US" sz="2800" u="sng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6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</a:p>
        </p:txBody>
      </p:sp>
      <p:sp>
        <p:nvSpPr>
          <p:cNvPr id="254" name="Shape 254"/>
          <p:cNvSpPr/>
          <p:nvPr/>
        </p:nvSpPr>
        <p:spPr>
          <a:xfrm>
            <a:off x="6153150" y="4102100"/>
            <a:ext cx="2865436" cy="809624"/>
          </a:xfrm>
          <a:prstGeom prst="roundRect">
            <a:avLst>
              <a:gd fmla="val 16667" name="adj"/>
            </a:avLst>
          </a:prstGeom>
          <a:solidFill>
            <a:srgbClr val="FFEA18"/>
          </a:solidFill>
          <a:ln>
            <a:noFill/>
          </a:ln>
        </p:spPr>
        <p:txBody>
          <a:bodyPr anchorCtr="0" anchor="ctr" bIns="0" lIns="45700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vacuole filled w/ </a:t>
            </a:r>
            <a:b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digestive enzymes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262" y="3219450"/>
            <a:ext cx="4814887" cy="36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Food &amp; water storage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3795" l="17999" r="27000" t="0"/>
          <a:stretch/>
        </p:blipFill>
        <p:spPr>
          <a:xfrm>
            <a:off x="-185736" y="2506661"/>
            <a:ext cx="4435474" cy="41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449262" y="1395412"/>
            <a:ext cx="2420937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616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0E6616"/>
                </a:solidFill>
                <a:latin typeface="Arial"/>
                <a:ea typeface="Arial"/>
                <a:cs typeface="Arial"/>
                <a:sym typeface="Arial"/>
              </a:rPr>
              <a:t>plant cells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 b="3113" l="0" r="2135" t="0"/>
          <a:stretch/>
        </p:blipFill>
        <p:spPr>
          <a:xfrm>
            <a:off x="5222875" y="723900"/>
            <a:ext cx="3598862" cy="3178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Shape 264"/>
          <p:cNvGrpSpPr/>
          <p:nvPr/>
        </p:nvGrpSpPr>
        <p:grpSpPr>
          <a:xfrm>
            <a:off x="3368675" y="4325937"/>
            <a:ext cx="3381375" cy="2360612"/>
            <a:chOff x="3368675" y="4325937"/>
            <a:chExt cx="3381375" cy="2360612"/>
          </a:xfrm>
        </p:grpSpPr>
        <p:cxnSp>
          <p:nvCxnSpPr>
            <p:cNvPr id="265" name="Shape 265"/>
            <p:cNvCxnSpPr/>
            <p:nvPr/>
          </p:nvCxnSpPr>
          <p:spPr>
            <a:xfrm flipH="1" rot="10800000">
              <a:off x="5016500" y="4325937"/>
              <a:ext cx="304799" cy="1403349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6" name="Shape 266"/>
            <p:cNvCxnSpPr/>
            <p:nvPr/>
          </p:nvCxnSpPr>
          <p:spPr>
            <a:xfrm flipH="1" rot="10800000">
              <a:off x="5387975" y="5583237"/>
              <a:ext cx="1362075" cy="5842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7" name="Shape 267"/>
            <p:cNvSpPr txBox="1"/>
            <p:nvPr/>
          </p:nvSpPr>
          <p:spPr>
            <a:xfrm>
              <a:off x="3368675" y="5740400"/>
              <a:ext cx="1982787" cy="9461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blurRad="63500" dir="2700000" dist="35921">
                <a:srgbClr val="808080"/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contractile</a:t>
              </a:r>
              <a:br>
                <a:rPr b="1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vacuole </a:t>
              </a:r>
            </a:p>
          </p:txBody>
        </p:sp>
      </p:grpSp>
      <p:sp>
        <p:nvSpPr>
          <p:cNvPr id="268" name="Shape 268"/>
          <p:cNvSpPr txBox="1"/>
          <p:nvPr/>
        </p:nvSpPr>
        <p:spPr>
          <a:xfrm>
            <a:off x="6669086" y="3908425"/>
            <a:ext cx="2489199" cy="579436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animal cells</a:t>
            </a:r>
          </a:p>
        </p:txBody>
      </p:sp>
      <p:grpSp>
        <p:nvGrpSpPr>
          <p:cNvPr id="269" name="Shape 269"/>
          <p:cNvGrpSpPr/>
          <p:nvPr/>
        </p:nvGrpSpPr>
        <p:grpSpPr>
          <a:xfrm>
            <a:off x="196850" y="2128836"/>
            <a:ext cx="2871787" cy="2290763"/>
            <a:chOff x="196850" y="2128836"/>
            <a:chExt cx="2871787" cy="2290763"/>
          </a:xfrm>
        </p:grpSpPr>
        <p:cxnSp>
          <p:nvCxnSpPr>
            <p:cNvPr id="270" name="Shape 270"/>
            <p:cNvCxnSpPr/>
            <p:nvPr/>
          </p:nvCxnSpPr>
          <p:spPr>
            <a:xfrm flipH="1" rot="10800000">
              <a:off x="2317750" y="2552699"/>
              <a:ext cx="423861" cy="18669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71" name="Shape 271"/>
            <p:cNvSpPr txBox="1"/>
            <p:nvPr/>
          </p:nvSpPr>
          <p:spPr>
            <a:xfrm>
              <a:off x="196850" y="2128836"/>
              <a:ext cx="2871787" cy="5191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blurRad="63500" dir="2700000" dist="35921">
                <a:srgbClr val="808080"/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central vacuole </a:t>
              </a:r>
            </a:p>
          </p:txBody>
        </p:sp>
      </p:grpSp>
      <p:grpSp>
        <p:nvGrpSpPr>
          <p:cNvPr id="272" name="Shape 272"/>
          <p:cNvGrpSpPr/>
          <p:nvPr/>
        </p:nvGrpSpPr>
        <p:grpSpPr>
          <a:xfrm>
            <a:off x="6315075" y="1241425"/>
            <a:ext cx="2476500" cy="2411412"/>
            <a:chOff x="6315075" y="1241425"/>
            <a:chExt cx="2476500" cy="2411412"/>
          </a:xfrm>
        </p:grpSpPr>
        <p:cxnSp>
          <p:nvCxnSpPr>
            <p:cNvPr id="273" name="Shape 273"/>
            <p:cNvCxnSpPr/>
            <p:nvPr/>
          </p:nvCxnSpPr>
          <p:spPr>
            <a:xfrm flipH="1" rot="10800000">
              <a:off x="8402636" y="1535112"/>
              <a:ext cx="342899" cy="2117725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74" name="Shape 274"/>
            <p:cNvSpPr txBox="1"/>
            <p:nvPr/>
          </p:nvSpPr>
          <p:spPr>
            <a:xfrm>
              <a:off x="6315075" y="1241425"/>
              <a:ext cx="2476500" cy="5191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blurRad="63500" dir="2700000" dist="35921">
                <a:srgbClr val="808080"/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2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food vacuole 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CellforPPT" id="279" name="Shape 279"/>
          <p:cNvPicPr preferRelativeResize="0"/>
          <p:nvPr/>
        </p:nvPicPr>
        <p:blipFill rotWithShape="1">
          <a:blip r:embed="rId3">
            <a:alphaModFix/>
          </a:blip>
          <a:srcRect b="16469" l="11817" r="17272" t="29411"/>
          <a:stretch/>
        </p:blipFill>
        <p:spPr>
          <a:xfrm>
            <a:off x="1004887" y="1712911"/>
            <a:ext cx="7137399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Cell-vacuoles" id="280" name="Shape 280"/>
          <p:cNvPicPr preferRelativeResize="0"/>
          <p:nvPr/>
        </p:nvPicPr>
        <p:blipFill rotWithShape="1">
          <a:blip r:embed="rId4">
            <a:alphaModFix/>
          </a:blip>
          <a:srcRect b="16469" l="11817" r="17272" t="29411"/>
          <a:stretch/>
        </p:blipFill>
        <p:spPr>
          <a:xfrm>
            <a:off x="1008062" y="1712911"/>
            <a:ext cx="7134224" cy="4206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Shape 281"/>
          <p:cNvGrpSpPr/>
          <p:nvPr/>
        </p:nvGrpSpPr>
        <p:grpSpPr>
          <a:xfrm>
            <a:off x="88900" y="5197475"/>
            <a:ext cx="3673475" cy="1547811"/>
            <a:chOff x="88900" y="5197475"/>
            <a:chExt cx="3673475" cy="1547811"/>
          </a:xfrm>
        </p:grpSpPr>
        <p:cxnSp>
          <p:nvCxnSpPr>
            <p:cNvPr id="282" name="Shape 282"/>
            <p:cNvCxnSpPr/>
            <p:nvPr/>
          </p:nvCxnSpPr>
          <p:spPr>
            <a:xfrm flipH="1">
              <a:off x="2524124" y="5310187"/>
              <a:ext cx="1238250" cy="36988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83" name="Shape 283"/>
            <p:cNvSpPr txBox="1"/>
            <p:nvPr/>
          </p:nvSpPr>
          <p:spPr>
            <a:xfrm>
              <a:off x="88900" y="5197475"/>
              <a:ext cx="2825749" cy="15478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57150" y="76199"/>
            <a:ext cx="3548061" cy="1912936"/>
            <a:chOff x="57150" y="76200"/>
            <a:chExt cx="3548061" cy="2046286"/>
          </a:xfrm>
        </p:grpSpPr>
        <p:cxnSp>
          <p:nvCxnSpPr>
            <p:cNvPr id="285" name="Shape 285"/>
            <p:cNvCxnSpPr/>
            <p:nvPr/>
          </p:nvCxnSpPr>
          <p:spPr>
            <a:xfrm rot="10800000">
              <a:off x="3114675" y="558799"/>
              <a:ext cx="206374" cy="15636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86" name="Shape 286"/>
            <p:cNvSpPr txBox="1"/>
            <p:nvPr/>
          </p:nvSpPr>
          <p:spPr>
            <a:xfrm>
              <a:off x="57150" y="76200"/>
              <a:ext cx="3548061" cy="10033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holding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organelles in place</a:t>
              </a:r>
            </a:p>
          </p:txBody>
        </p:sp>
      </p:grpSp>
      <p:grpSp>
        <p:nvGrpSpPr>
          <p:cNvPr id="287" name="Shape 287"/>
          <p:cNvGrpSpPr/>
          <p:nvPr/>
        </p:nvGrpSpPr>
        <p:grpSpPr>
          <a:xfrm>
            <a:off x="76200" y="1400175"/>
            <a:ext cx="3581400" cy="1820861"/>
            <a:chOff x="76200" y="1400175"/>
            <a:chExt cx="3581400" cy="1820861"/>
          </a:xfrm>
        </p:grpSpPr>
        <p:cxnSp>
          <p:nvCxnSpPr>
            <p:cNvPr id="288" name="Shape 288"/>
            <p:cNvCxnSpPr/>
            <p:nvPr/>
          </p:nvCxnSpPr>
          <p:spPr>
            <a:xfrm flipH="1">
              <a:off x="2819400" y="2152650"/>
              <a:ext cx="838199" cy="107949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9" name="Shape 289"/>
            <p:cNvCxnSpPr/>
            <p:nvPr/>
          </p:nvCxnSpPr>
          <p:spPr>
            <a:xfrm rot="10800000">
              <a:off x="2871786" y="2187574"/>
              <a:ext cx="98425" cy="1033462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90" name="Shape 290"/>
            <p:cNvSpPr txBox="1"/>
            <p:nvPr/>
          </p:nvSpPr>
          <p:spPr>
            <a:xfrm>
              <a:off x="76200" y="1400175"/>
              <a:ext cx="2841625" cy="6207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vacuole 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CellforPPT" id="295" name="Shape 295"/>
          <p:cNvPicPr preferRelativeResize="0"/>
          <p:nvPr/>
        </p:nvPicPr>
        <p:blipFill rotWithShape="1">
          <a:blip r:embed="rId3">
            <a:alphaModFix/>
          </a:blip>
          <a:srcRect b="16469" l="11817" r="17272" t="29411"/>
          <a:stretch/>
        </p:blipFill>
        <p:spPr>
          <a:xfrm>
            <a:off x="1004887" y="1712911"/>
            <a:ext cx="7137399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Cell-lysosome" id="296" name="Shape 296"/>
          <p:cNvPicPr preferRelativeResize="0"/>
          <p:nvPr/>
        </p:nvPicPr>
        <p:blipFill rotWithShape="1">
          <a:blip r:embed="rId4">
            <a:alphaModFix/>
          </a:blip>
          <a:srcRect b="16469" l="11817" r="17272" t="29411"/>
          <a:stretch/>
        </p:blipFill>
        <p:spPr>
          <a:xfrm>
            <a:off x="1008062" y="1712911"/>
            <a:ext cx="7134224" cy="4206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Shape 297"/>
          <p:cNvGrpSpPr/>
          <p:nvPr/>
        </p:nvGrpSpPr>
        <p:grpSpPr>
          <a:xfrm>
            <a:off x="88900" y="5197475"/>
            <a:ext cx="3673475" cy="1547811"/>
            <a:chOff x="88900" y="5197475"/>
            <a:chExt cx="3673475" cy="1547811"/>
          </a:xfrm>
        </p:grpSpPr>
        <p:cxnSp>
          <p:nvCxnSpPr>
            <p:cNvPr id="298" name="Shape 298"/>
            <p:cNvCxnSpPr/>
            <p:nvPr/>
          </p:nvCxnSpPr>
          <p:spPr>
            <a:xfrm flipH="1">
              <a:off x="2524124" y="5310187"/>
              <a:ext cx="1238250" cy="36988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99" name="Shape 299"/>
            <p:cNvSpPr txBox="1"/>
            <p:nvPr/>
          </p:nvSpPr>
          <p:spPr>
            <a:xfrm>
              <a:off x="88900" y="5197475"/>
              <a:ext cx="2825749" cy="15478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300" name="Shape 300"/>
          <p:cNvGrpSpPr/>
          <p:nvPr/>
        </p:nvGrpSpPr>
        <p:grpSpPr>
          <a:xfrm>
            <a:off x="57150" y="76199"/>
            <a:ext cx="3548061" cy="1912936"/>
            <a:chOff x="57150" y="76200"/>
            <a:chExt cx="3548061" cy="2046286"/>
          </a:xfrm>
        </p:grpSpPr>
        <p:cxnSp>
          <p:nvCxnSpPr>
            <p:cNvPr id="301" name="Shape 301"/>
            <p:cNvCxnSpPr/>
            <p:nvPr/>
          </p:nvCxnSpPr>
          <p:spPr>
            <a:xfrm rot="10800000">
              <a:off x="3114675" y="558799"/>
              <a:ext cx="206374" cy="15636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2" name="Shape 302"/>
            <p:cNvSpPr txBox="1"/>
            <p:nvPr/>
          </p:nvSpPr>
          <p:spPr>
            <a:xfrm>
              <a:off x="57150" y="76200"/>
              <a:ext cx="3548061" cy="10033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holding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organelles in place</a:t>
              </a:r>
            </a:p>
          </p:txBody>
        </p:sp>
      </p:grpSp>
      <p:grpSp>
        <p:nvGrpSpPr>
          <p:cNvPr id="303" name="Shape 303"/>
          <p:cNvGrpSpPr/>
          <p:nvPr/>
        </p:nvGrpSpPr>
        <p:grpSpPr>
          <a:xfrm>
            <a:off x="76200" y="1400175"/>
            <a:ext cx="3581400" cy="1820861"/>
            <a:chOff x="76200" y="1400175"/>
            <a:chExt cx="3581400" cy="1820861"/>
          </a:xfrm>
        </p:grpSpPr>
        <p:cxnSp>
          <p:nvCxnSpPr>
            <p:cNvPr id="304" name="Shape 304"/>
            <p:cNvCxnSpPr/>
            <p:nvPr/>
          </p:nvCxnSpPr>
          <p:spPr>
            <a:xfrm flipH="1">
              <a:off x="2819400" y="2152650"/>
              <a:ext cx="838199" cy="107949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5" name="Shape 305"/>
            <p:cNvCxnSpPr/>
            <p:nvPr/>
          </p:nvCxnSpPr>
          <p:spPr>
            <a:xfrm rot="10800000">
              <a:off x="2871786" y="2187574"/>
              <a:ext cx="98425" cy="103346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6" name="Shape 306"/>
            <p:cNvSpPr txBox="1"/>
            <p:nvPr/>
          </p:nvSpPr>
          <p:spPr>
            <a:xfrm>
              <a:off x="76200" y="1400175"/>
              <a:ext cx="2841625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vacuole &amp; vesicles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▪transport inside cells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311" name="Shape 311"/>
          <p:cNvSpPr txBox="1"/>
          <p:nvPr>
            <p:ph idx="1" type="body"/>
          </p:nvPr>
        </p:nvSpPr>
        <p:spPr>
          <a:xfrm>
            <a:off x="177800" y="1371600"/>
            <a:ext cx="8432800" cy="31099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 ATP energy from cellular respiration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sugar + O</a:t>
            </a:r>
            <a:r>
              <a:rPr b="1" baseline="-25000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ATP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fuels the work of life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membrane</a:t>
            </a:r>
          </a:p>
        </p:txBody>
      </p:sp>
      <p:sp>
        <p:nvSpPr>
          <p:cNvPr id="312" name="Shape 312"/>
          <p:cNvSpPr txBox="1"/>
          <p:nvPr>
            <p:ph type="title"/>
          </p:nvPr>
        </p:nvSpPr>
        <p:spPr>
          <a:xfrm>
            <a:off x="596900" y="6985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6597" l="0" r="1797" t="0"/>
          <a:stretch/>
        </p:blipFill>
        <p:spPr>
          <a:xfrm>
            <a:off x="4038600" y="2663825"/>
            <a:ext cx="5087936" cy="37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390525" y="5246687"/>
            <a:ext cx="3225800" cy="1006474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3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b="1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animal &amp; plant cells</a:t>
            </a:r>
          </a:p>
        </p:txBody>
      </p:sp>
      <p:sp>
        <p:nvSpPr>
          <p:cNvPr id="315" name="Shape 315"/>
          <p:cNvSpPr/>
          <p:nvPr/>
        </p:nvSpPr>
        <p:spPr>
          <a:xfrm>
            <a:off x="7119936" y="2665411"/>
            <a:ext cx="1884361" cy="1233487"/>
          </a:xfrm>
          <a:prstGeom prst="irregularSeal1">
            <a:avLst/>
          </a:prstGeom>
          <a:solidFill>
            <a:srgbClr val="CC0000"/>
          </a:solidFill>
          <a:ln cap="flat" cmpd="sng" w="57150">
            <a:solidFill>
              <a:srgbClr val="FF6404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18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FFEA18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CellforPPT" id="320" name="Shape 320"/>
          <p:cNvPicPr preferRelativeResize="0"/>
          <p:nvPr/>
        </p:nvPicPr>
        <p:blipFill rotWithShape="1">
          <a:blip r:embed="rId3">
            <a:alphaModFix/>
          </a:blip>
          <a:srcRect b="16469" l="11817" r="17272" t="29411"/>
          <a:stretch/>
        </p:blipFill>
        <p:spPr>
          <a:xfrm>
            <a:off x="1004887" y="1712911"/>
            <a:ext cx="7137399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Cell-mitochondria" id="321" name="Shape 321"/>
          <p:cNvPicPr preferRelativeResize="0"/>
          <p:nvPr/>
        </p:nvPicPr>
        <p:blipFill rotWithShape="1">
          <a:blip r:embed="rId4">
            <a:alphaModFix/>
          </a:blip>
          <a:srcRect b="16469" l="11817" r="17272" t="29411"/>
          <a:stretch/>
        </p:blipFill>
        <p:spPr>
          <a:xfrm>
            <a:off x="1008062" y="1725611"/>
            <a:ext cx="7134224" cy="4206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Shape 322"/>
          <p:cNvGrpSpPr/>
          <p:nvPr/>
        </p:nvGrpSpPr>
        <p:grpSpPr>
          <a:xfrm>
            <a:off x="88900" y="5197475"/>
            <a:ext cx="3673475" cy="1547811"/>
            <a:chOff x="88900" y="5197475"/>
            <a:chExt cx="3673475" cy="1547811"/>
          </a:xfrm>
        </p:grpSpPr>
        <p:cxnSp>
          <p:nvCxnSpPr>
            <p:cNvPr id="323" name="Shape 323"/>
            <p:cNvCxnSpPr/>
            <p:nvPr/>
          </p:nvCxnSpPr>
          <p:spPr>
            <a:xfrm flipH="1">
              <a:off x="2524124" y="5310187"/>
              <a:ext cx="1238250" cy="36988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24" name="Shape 324"/>
            <p:cNvSpPr txBox="1"/>
            <p:nvPr/>
          </p:nvSpPr>
          <p:spPr>
            <a:xfrm>
              <a:off x="88900" y="5197475"/>
              <a:ext cx="2825749" cy="15478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325" name="Shape 325"/>
          <p:cNvGrpSpPr/>
          <p:nvPr/>
        </p:nvGrpSpPr>
        <p:grpSpPr>
          <a:xfrm>
            <a:off x="57150" y="76199"/>
            <a:ext cx="3548061" cy="1912936"/>
            <a:chOff x="57150" y="76200"/>
            <a:chExt cx="3548061" cy="2046286"/>
          </a:xfrm>
        </p:grpSpPr>
        <p:cxnSp>
          <p:nvCxnSpPr>
            <p:cNvPr id="326" name="Shape 326"/>
            <p:cNvCxnSpPr/>
            <p:nvPr/>
          </p:nvCxnSpPr>
          <p:spPr>
            <a:xfrm rot="10800000">
              <a:off x="3114675" y="558799"/>
              <a:ext cx="206374" cy="15636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27" name="Shape 327"/>
            <p:cNvSpPr txBox="1"/>
            <p:nvPr/>
          </p:nvSpPr>
          <p:spPr>
            <a:xfrm>
              <a:off x="57150" y="76200"/>
              <a:ext cx="3548061" cy="10033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holding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organelles in place</a:t>
              </a:r>
            </a:p>
          </p:txBody>
        </p:sp>
      </p:grpSp>
      <p:grpSp>
        <p:nvGrpSpPr>
          <p:cNvPr id="328" name="Shape 328"/>
          <p:cNvGrpSpPr/>
          <p:nvPr/>
        </p:nvGrpSpPr>
        <p:grpSpPr>
          <a:xfrm>
            <a:off x="76200" y="1400175"/>
            <a:ext cx="3581400" cy="1820861"/>
            <a:chOff x="76200" y="1400175"/>
            <a:chExt cx="3581400" cy="1820861"/>
          </a:xfrm>
        </p:grpSpPr>
        <p:cxnSp>
          <p:nvCxnSpPr>
            <p:cNvPr id="329" name="Shape 329"/>
            <p:cNvCxnSpPr/>
            <p:nvPr/>
          </p:nvCxnSpPr>
          <p:spPr>
            <a:xfrm flipH="1">
              <a:off x="2819400" y="2152650"/>
              <a:ext cx="838199" cy="107949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0" name="Shape 330"/>
            <p:cNvCxnSpPr/>
            <p:nvPr/>
          </p:nvCxnSpPr>
          <p:spPr>
            <a:xfrm rot="10800000">
              <a:off x="2871786" y="2187574"/>
              <a:ext cx="98425" cy="103346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31" name="Shape 331"/>
            <p:cNvSpPr txBox="1"/>
            <p:nvPr/>
          </p:nvSpPr>
          <p:spPr>
            <a:xfrm>
              <a:off x="76200" y="1400175"/>
              <a:ext cx="2841625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vacuole &amp; vesicles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▪transport inside cells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</a:t>
              </a:r>
            </a:p>
          </p:txBody>
        </p:sp>
      </p:grpSp>
      <p:grpSp>
        <p:nvGrpSpPr>
          <p:cNvPr id="332" name="Shape 332"/>
          <p:cNvGrpSpPr/>
          <p:nvPr/>
        </p:nvGrpSpPr>
        <p:grpSpPr>
          <a:xfrm>
            <a:off x="88900" y="2955925"/>
            <a:ext cx="2417761" cy="2108199"/>
            <a:chOff x="88900" y="2955925"/>
            <a:chExt cx="2417761" cy="2108199"/>
          </a:xfrm>
        </p:grpSpPr>
        <p:cxnSp>
          <p:nvCxnSpPr>
            <p:cNvPr id="333" name="Shape 333"/>
            <p:cNvCxnSpPr/>
            <p:nvPr/>
          </p:nvCxnSpPr>
          <p:spPr>
            <a:xfrm flipH="1" rot="10800000">
              <a:off x="395287" y="2955925"/>
              <a:ext cx="1827211" cy="1535112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4" name="Shape 334"/>
            <p:cNvCxnSpPr/>
            <p:nvPr/>
          </p:nvCxnSpPr>
          <p:spPr>
            <a:xfrm flipH="1" rot="10800000">
              <a:off x="685800" y="3921125"/>
              <a:ext cx="1112836" cy="239711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35" name="Shape 335"/>
            <p:cNvSpPr txBox="1"/>
            <p:nvPr/>
          </p:nvSpPr>
          <p:spPr>
            <a:xfrm>
              <a:off x="88900" y="4125912"/>
              <a:ext cx="2417761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mitochondria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energy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from sugar + O</a:t>
              </a:r>
              <a:r>
                <a:rPr b="1" baseline="-25000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340" name="Shape 340"/>
          <p:cNvSpPr txBox="1"/>
          <p:nvPr>
            <p:ph idx="1" type="body"/>
          </p:nvPr>
        </p:nvSpPr>
        <p:spPr>
          <a:xfrm>
            <a:off x="309562" y="1371600"/>
            <a:ext cx="8834436" cy="53276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56B"/>
              </a:buClr>
              <a:buSzPct val="120000"/>
              <a:buFont typeface="Noto Sans Symbols"/>
              <a:buChar char="▪"/>
            </a:pPr>
            <a:r>
              <a:rPr b="1" i="0" lang="en-US" sz="26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energy from sugar + O</a:t>
            </a:r>
            <a:r>
              <a:rPr b="1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</a:p>
          <a:p>
            <a:pPr indent="-234950" lvl="2" marL="1085850" marR="0" rtl="0" algn="l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6666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sugar + O</a:t>
            </a:r>
            <a:r>
              <a:rPr b="1" baseline="-25000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i="0" lang="en-US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ATP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2600" u="sng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energy + sugar from sunlight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26666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sunlight + CO</a:t>
            </a:r>
            <a:r>
              <a:rPr b="1" baseline="-25000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ATP &amp; sugar</a:t>
            </a:r>
          </a:p>
          <a:p>
            <a:pPr indent="-234950" lvl="3" marL="1428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ATP = active energy</a:t>
            </a:r>
          </a:p>
          <a:p>
            <a:pPr indent="-234950" lvl="3" marL="1428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sugar = stored energy</a:t>
            </a:r>
          </a:p>
          <a:p>
            <a:pPr indent="-234950" lvl="4" marL="17716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build leaves &amp; roots &amp; fruit </a:t>
            </a:r>
            <a:b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out of the sugars</a:t>
            </a: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4725" y="5713412"/>
            <a:ext cx="1819274" cy="114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 b="3795" l="17999" r="27000" t="0"/>
          <a:stretch/>
        </p:blipFill>
        <p:spPr>
          <a:xfrm>
            <a:off x="6692900" y="1997075"/>
            <a:ext cx="24511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Plants make energy two ways</a:t>
            </a:r>
            <a:r>
              <a:rPr b="1" i="1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344" name="Shape 344"/>
          <p:cNvSpPr/>
          <p:nvPr/>
        </p:nvSpPr>
        <p:spPr>
          <a:xfrm>
            <a:off x="7011986" y="1144587"/>
            <a:ext cx="1960561" cy="1282699"/>
          </a:xfrm>
          <a:prstGeom prst="irregularSeal1">
            <a:avLst/>
          </a:prstGeom>
          <a:solidFill>
            <a:srgbClr val="CC0000"/>
          </a:solidFill>
          <a:ln cap="flat" cmpd="sng" w="57150">
            <a:solidFill>
              <a:srgbClr val="FF6404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18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EA18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  <p:sp>
        <p:nvSpPr>
          <p:cNvPr id="345" name="Shape 345"/>
          <p:cNvSpPr/>
          <p:nvPr/>
        </p:nvSpPr>
        <p:spPr>
          <a:xfrm>
            <a:off x="6402387" y="4029075"/>
            <a:ext cx="939799" cy="952499"/>
          </a:xfrm>
          <a:prstGeom prst="octagon">
            <a:avLst>
              <a:gd fmla="val 29289" name="adj"/>
            </a:avLst>
          </a:prstGeom>
          <a:solidFill>
            <a:srgbClr val="FFEA18"/>
          </a:solidFill>
          <a:ln cap="flat" cmpd="sng" w="28575">
            <a:solidFill>
              <a:srgbClr val="8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</a:p>
        </p:txBody>
      </p:sp>
      <p:sp>
        <p:nvSpPr>
          <p:cNvPr id="346" name="Shape 346"/>
          <p:cNvSpPr/>
          <p:nvPr/>
        </p:nvSpPr>
        <p:spPr>
          <a:xfrm>
            <a:off x="6191250" y="4849812"/>
            <a:ext cx="1960561" cy="1282699"/>
          </a:xfrm>
          <a:prstGeom prst="irregularSeal1">
            <a:avLst/>
          </a:prstGeom>
          <a:solidFill>
            <a:srgbClr val="CC0000"/>
          </a:solidFill>
          <a:ln cap="flat" cmpd="sng" w="57150">
            <a:solidFill>
              <a:srgbClr val="FF6404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18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EA18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2150" y="1354137"/>
            <a:ext cx="1187449" cy="165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Mitochondria are in both cells</a:t>
            </a:r>
            <a:r>
              <a:rPr b="1" i="1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!!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b="13186" l="13499" r="27000" t="0"/>
          <a:stretch/>
        </p:blipFill>
        <p:spPr>
          <a:xfrm>
            <a:off x="212725" y="1955800"/>
            <a:ext cx="4762499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4">
            <a:alphaModFix/>
          </a:blip>
          <a:srcRect b="3795" l="17999" r="27000" t="0"/>
          <a:stretch/>
        </p:blipFill>
        <p:spPr>
          <a:xfrm>
            <a:off x="4886325" y="1368425"/>
            <a:ext cx="4435474" cy="5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/>
          <p:nvPr/>
        </p:nvSpPr>
        <p:spPr>
          <a:xfrm>
            <a:off x="1495425" y="4683125"/>
            <a:ext cx="1204912" cy="1177924"/>
          </a:xfrm>
          <a:prstGeom prst="ellipse">
            <a:avLst/>
          </a:prstGeom>
          <a:noFill/>
          <a:ln cap="flat" cmpd="sng" w="635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6376987" y="3870325"/>
            <a:ext cx="1019174" cy="996950"/>
          </a:xfrm>
          <a:prstGeom prst="ellipse">
            <a:avLst/>
          </a:prstGeom>
          <a:noFill/>
          <a:ln cap="flat" cmpd="sng" w="635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1314450" y="1333500"/>
            <a:ext cx="2776536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animal cells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5838825" y="1333500"/>
            <a:ext cx="2420937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616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0E6616"/>
                </a:solidFill>
                <a:latin typeface="Arial"/>
                <a:ea typeface="Arial"/>
                <a:cs typeface="Arial"/>
                <a:sym typeface="Arial"/>
              </a:rPr>
              <a:t>plant cells</a:t>
            </a:r>
          </a:p>
        </p:txBody>
      </p:sp>
      <p:grpSp>
        <p:nvGrpSpPr>
          <p:cNvPr id="359" name="Shape 359"/>
          <p:cNvGrpSpPr/>
          <p:nvPr/>
        </p:nvGrpSpPr>
        <p:grpSpPr>
          <a:xfrm>
            <a:off x="2697161" y="4832350"/>
            <a:ext cx="3968750" cy="1112837"/>
            <a:chOff x="2697161" y="4832350"/>
            <a:chExt cx="3968750" cy="1112837"/>
          </a:xfrm>
        </p:grpSpPr>
        <p:grpSp>
          <p:nvGrpSpPr>
            <p:cNvPr id="360" name="Shape 360"/>
            <p:cNvGrpSpPr/>
            <p:nvPr/>
          </p:nvGrpSpPr>
          <p:grpSpPr>
            <a:xfrm>
              <a:off x="2697161" y="4832350"/>
              <a:ext cx="3968750" cy="777874"/>
              <a:chOff x="2697161" y="5016500"/>
              <a:chExt cx="3822700" cy="593724"/>
            </a:xfrm>
          </p:grpSpPr>
          <p:cxnSp>
            <p:nvCxnSpPr>
              <p:cNvPr id="361" name="Shape 361"/>
              <p:cNvCxnSpPr/>
              <p:nvPr/>
            </p:nvCxnSpPr>
            <p:spPr>
              <a:xfrm>
                <a:off x="2697161" y="5410200"/>
                <a:ext cx="806450" cy="200024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62" name="Shape 362"/>
              <p:cNvCxnSpPr/>
              <p:nvPr/>
            </p:nvCxnSpPr>
            <p:spPr>
              <a:xfrm flipH="1" rot="10800000">
                <a:off x="6097587" y="5016500"/>
                <a:ext cx="422275" cy="48736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63" name="Shape 363"/>
            <p:cNvSpPr txBox="1"/>
            <p:nvPr/>
          </p:nvSpPr>
          <p:spPr>
            <a:xfrm>
              <a:off x="3130550" y="5303837"/>
              <a:ext cx="3079749" cy="64135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ffectLst>
              <a:outerShdw blurRad="63500" dir="2700000" dist="35921">
                <a:srgbClr val="808080"/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3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mitochondria</a:t>
              </a:r>
            </a:p>
          </p:txBody>
        </p:sp>
      </p:grpSp>
      <p:sp>
        <p:nvSpPr>
          <p:cNvPr id="364" name="Shape 364"/>
          <p:cNvSpPr/>
          <p:nvPr/>
        </p:nvSpPr>
        <p:spPr>
          <a:xfrm>
            <a:off x="7329486" y="3751262"/>
            <a:ext cx="1019174" cy="996950"/>
          </a:xfrm>
          <a:prstGeom prst="ellipse">
            <a:avLst/>
          </a:prstGeom>
          <a:noFill/>
          <a:ln cap="flat" cmpd="sng" w="63500">
            <a:solidFill>
              <a:srgbClr val="008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Shape 365"/>
          <p:cNvGrpSpPr/>
          <p:nvPr/>
        </p:nvGrpSpPr>
        <p:grpSpPr>
          <a:xfrm>
            <a:off x="6407150" y="4746625"/>
            <a:ext cx="2647950" cy="1614487"/>
            <a:chOff x="6407150" y="4746625"/>
            <a:chExt cx="2647950" cy="1614487"/>
          </a:xfrm>
        </p:grpSpPr>
        <p:cxnSp>
          <p:nvCxnSpPr>
            <p:cNvPr id="366" name="Shape 366"/>
            <p:cNvCxnSpPr/>
            <p:nvPr/>
          </p:nvCxnSpPr>
          <p:spPr>
            <a:xfrm flipH="1" rot="10800000">
              <a:off x="7796211" y="4746625"/>
              <a:ext cx="80961" cy="1087437"/>
            </a:xfrm>
            <a:prstGeom prst="straightConnector1">
              <a:avLst/>
            </a:prstGeom>
            <a:noFill/>
            <a:ln cap="flat" cmpd="sng" w="571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67" name="Shape 367"/>
            <p:cNvSpPr txBox="1"/>
            <p:nvPr/>
          </p:nvSpPr>
          <p:spPr>
            <a:xfrm>
              <a:off x="6407150" y="5719762"/>
              <a:ext cx="2647950" cy="64135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ffectLst>
              <a:outerShdw blurRad="63500" dir="2700000" dist="35921">
                <a:srgbClr val="808080"/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SzPct val="25000"/>
                <a:buFont typeface="Arial"/>
                <a:buNone/>
              </a:pPr>
              <a:r>
                <a:rPr b="1" i="0" lang="en-US" sz="3600" u="none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chloroplast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 b="3795" l="17999" r="27000" t="0"/>
          <a:stretch/>
        </p:blipFill>
        <p:spPr>
          <a:xfrm>
            <a:off x="2271711" y="247650"/>
            <a:ext cx="5254624" cy="653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Shape 373"/>
          <p:cNvGrpSpPr/>
          <p:nvPr/>
        </p:nvGrpSpPr>
        <p:grpSpPr>
          <a:xfrm>
            <a:off x="5303837" y="2641600"/>
            <a:ext cx="3686174" cy="938212"/>
            <a:chOff x="5249862" y="2641600"/>
            <a:chExt cx="3686174" cy="938212"/>
          </a:xfrm>
        </p:grpSpPr>
        <p:cxnSp>
          <p:nvCxnSpPr>
            <p:cNvPr id="374" name="Shape 374"/>
            <p:cNvCxnSpPr/>
            <p:nvPr/>
          </p:nvCxnSpPr>
          <p:spPr>
            <a:xfrm>
              <a:off x="5249862" y="3006725"/>
              <a:ext cx="1546225" cy="117474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5" name="Shape 375"/>
            <p:cNvSpPr txBox="1"/>
            <p:nvPr/>
          </p:nvSpPr>
          <p:spPr>
            <a:xfrm>
              <a:off x="6570661" y="2641600"/>
              <a:ext cx="2365375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central vacuole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▪storage: food,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water or waste</a:t>
              </a:r>
            </a:p>
          </p:txBody>
        </p:sp>
      </p:grpSp>
      <p:grpSp>
        <p:nvGrpSpPr>
          <p:cNvPr id="376" name="Shape 376"/>
          <p:cNvGrpSpPr/>
          <p:nvPr/>
        </p:nvGrpSpPr>
        <p:grpSpPr>
          <a:xfrm>
            <a:off x="206375" y="3870325"/>
            <a:ext cx="4149724" cy="938212"/>
            <a:chOff x="206375" y="3870325"/>
            <a:chExt cx="4149724" cy="938212"/>
          </a:xfrm>
        </p:grpSpPr>
        <p:cxnSp>
          <p:nvCxnSpPr>
            <p:cNvPr id="377" name="Shape 377"/>
            <p:cNvCxnSpPr/>
            <p:nvPr/>
          </p:nvCxnSpPr>
          <p:spPr>
            <a:xfrm flipH="1" rot="10800000">
              <a:off x="2679700" y="3943349"/>
              <a:ext cx="1676399" cy="330200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8" name="Shape 378"/>
            <p:cNvSpPr txBox="1"/>
            <p:nvPr/>
          </p:nvSpPr>
          <p:spPr>
            <a:xfrm>
              <a:off x="206375" y="3870325"/>
              <a:ext cx="2697161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mitochondria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in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cellular respiration</a:t>
              </a:r>
            </a:p>
          </p:txBody>
        </p:sp>
      </p:grpSp>
      <p:grpSp>
        <p:nvGrpSpPr>
          <p:cNvPr id="379" name="Shape 379"/>
          <p:cNvGrpSpPr/>
          <p:nvPr/>
        </p:nvGrpSpPr>
        <p:grpSpPr>
          <a:xfrm>
            <a:off x="5043487" y="4286250"/>
            <a:ext cx="3946524" cy="1647824"/>
            <a:chOff x="5043487" y="4286250"/>
            <a:chExt cx="3946524" cy="1647824"/>
          </a:xfrm>
        </p:grpSpPr>
        <p:cxnSp>
          <p:nvCxnSpPr>
            <p:cNvPr id="380" name="Shape 380"/>
            <p:cNvCxnSpPr/>
            <p:nvPr/>
          </p:nvCxnSpPr>
          <p:spPr>
            <a:xfrm rot="10800000">
              <a:off x="5043487" y="4286250"/>
              <a:ext cx="1655761" cy="939799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81" name="Shape 381"/>
            <p:cNvSpPr txBox="1"/>
            <p:nvPr/>
          </p:nvSpPr>
          <p:spPr>
            <a:xfrm>
              <a:off x="5857875" y="4995862"/>
              <a:ext cx="3132137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chloroplast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&amp; sugars in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photosynthesis</a:t>
              </a:r>
            </a:p>
          </p:txBody>
        </p:sp>
      </p:grpSp>
      <p:grpSp>
        <p:nvGrpSpPr>
          <p:cNvPr id="382" name="Shape 382"/>
          <p:cNvGrpSpPr/>
          <p:nvPr/>
        </p:nvGrpSpPr>
        <p:grpSpPr>
          <a:xfrm>
            <a:off x="6297612" y="3746500"/>
            <a:ext cx="2692399" cy="731836"/>
            <a:chOff x="6297612" y="3746500"/>
            <a:chExt cx="2692399" cy="731836"/>
          </a:xfrm>
        </p:grpSpPr>
        <p:cxnSp>
          <p:nvCxnSpPr>
            <p:cNvPr id="383" name="Shape 383"/>
            <p:cNvCxnSpPr/>
            <p:nvPr/>
          </p:nvCxnSpPr>
          <p:spPr>
            <a:xfrm rot="10800000">
              <a:off x="6297612" y="3746500"/>
              <a:ext cx="1589087" cy="541337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84" name="Shape 384"/>
            <p:cNvSpPr txBox="1"/>
            <p:nvPr/>
          </p:nvSpPr>
          <p:spPr>
            <a:xfrm>
              <a:off x="7589836" y="3844925"/>
              <a:ext cx="1400174" cy="6334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wall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▪support</a:t>
              </a:r>
            </a:p>
          </p:txBody>
        </p:sp>
      </p:grpSp>
      <p:grpSp>
        <p:nvGrpSpPr>
          <p:cNvPr id="385" name="Shape 385"/>
          <p:cNvGrpSpPr/>
          <p:nvPr/>
        </p:nvGrpSpPr>
        <p:grpSpPr>
          <a:xfrm>
            <a:off x="206375" y="4816475"/>
            <a:ext cx="3724273" cy="1819274"/>
            <a:chOff x="225425" y="4816475"/>
            <a:chExt cx="3724273" cy="1819274"/>
          </a:xfrm>
        </p:grpSpPr>
        <p:cxnSp>
          <p:nvCxnSpPr>
            <p:cNvPr id="386" name="Shape 386"/>
            <p:cNvCxnSpPr/>
            <p:nvPr/>
          </p:nvCxnSpPr>
          <p:spPr>
            <a:xfrm flipH="1">
              <a:off x="3021011" y="4816475"/>
              <a:ext cx="928686" cy="768349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87" name="Shape 387"/>
            <p:cNvSpPr txBox="1"/>
            <p:nvPr/>
          </p:nvSpPr>
          <p:spPr>
            <a:xfrm>
              <a:off x="225425" y="5087937"/>
              <a:ext cx="2855912" cy="1547811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388" name="Shape 388"/>
          <p:cNvGrpSpPr/>
          <p:nvPr/>
        </p:nvGrpSpPr>
        <p:grpSpPr>
          <a:xfrm>
            <a:off x="127000" y="1900236"/>
            <a:ext cx="2973386" cy="938212"/>
            <a:chOff x="127000" y="1900236"/>
            <a:chExt cx="2973386" cy="938212"/>
          </a:xfrm>
        </p:grpSpPr>
        <p:cxnSp>
          <p:nvCxnSpPr>
            <p:cNvPr id="389" name="Shape 389"/>
            <p:cNvCxnSpPr/>
            <p:nvPr/>
          </p:nvCxnSpPr>
          <p:spPr>
            <a:xfrm flipH="1" rot="10800000">
              <a:off x="1814511" y="1908174"/>
              <a:ext cx="1285874" cy="157162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90" name="Shape 390"/>
            <p:cNvSpPr txBox="1"/>
            <p:nvPr/>
          </p:nvSpPr>
          <p:spPr>
            <a:xfrm>
              <a:off x="127000" y="1900236"/>
              <a:ext cx="2511425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  around organelles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5054600" y="471487"/>
            <a:ext cx="1547811" cy="9461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b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cells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143000" y="5791200"/>
            <a:ext cx="2776536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animal cells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622925" y="5791200"/>
            <a:ext cx="2420937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616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0E6616"/>
                </a:solidFill>
                <a:latin typeface="Arial"/>
                <a:ea typeface="Arial"/>
                <a:cs typeface="Arial"/>
                <a:sym typeface="Arial"/>
              </a:rPr>
              <a:t>plant cells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629400" y="1828800"/>
            <a:ext cx="228600" cy="533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3795" l="17999" r="27000" t="0"/>
          <a:stretch/>
        </p:blipFill>
        <p:spPr>
          <a:xfrm>
            <a:off x="4670425" y="1600200"/>
            <a:ext cx="3492500" cy="434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Shape 99"/>
          <p:cNvGrpSpPr/>
          <p:nvPr/>
        </p:nvGrpSpPr>
        <p:grpSpPr>
          <a:xfrm>
            <a:off x="6511925" y="363537"/>
            <a:ext cx="2632075" cy="2184399"/>
            <a:chOff x="6511925" y="457200"/>
            <a:chExt cx="2632075" cy="2184399"/>
          </a:xfrm>
        </p:grpSpPr>
        <p:pic>
          <p:nvPicPr>
            <p:cNvPr descr="07-04-ProkaryoticCell-NL" id="100" name="Shape 100"/>
            <p:cNvPicPr preferRelativeResize="0"/>
            <p:nvPr/>
          </p:nvPicPr>
          <p:blipFill rotWithShape="1">
            <a:blip r:embed="rId4">
              <a:alphaModFix/>
            </a:blip>
            <a:srcRect b="4285" l="0" r="31224" t="0"/>
            <a:stretch/>
          </p:blipFill>
          <p:spPr>
            <a:xfrm rot="10800000">
              <a:off x="6702425" y="457200"/>
              <a:ext cx="2441574" cy="2184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Shape 101"/>
            <p:cNvSpPr txBox="1"/>
            <p:nvPr/>
          </p:nvSpPr>
          <p:spPr>
            <a:xfrm>
              <a:off x="6511925" y="1930400"/>
              <a:ext cx="473075" cy="4730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Shape 102"/>
          <p:cNvSpPr txBox="1"/>
          <p:nvPr/>
        </p:nvSpPr>
        <p:spPr>
          <a:xfrm>
            <a:off x="6323012" y="1465262"/>
            <a:ext cx="1809750" cy="67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Prokaryote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- no organelles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14998" l="27000" r="26999" t="0"/>
          <a:stretch/>
        </p:blipFill>
        <p:spPr>
          <a:xfrm>
            <a:off x="1008062" y="1784350"/>
            <a:ext cx="2589212" cy="3582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3873500" y="4946650"/>
            <a:ext cx="1554162" cy="671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- organelles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Cells need workers = proteins</a:t>
            </a:r>
            <a:r>
              <a:rPr b="1" i="1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descr="Rectangle: Click to edit Master text styles Second level Third level Fourth level Fifth level" id="396" name="Shape 396"/>
          <p:cNvSpPr txBox="1"/>
          <p:nvPr>
            <p:ph idx="1" type="body"/>
          </p:nvPr>
        </p:nvSpPr>
        <p:spPr>
          <a:xfrm>
            <a:off x="838200" y="1381125"/>
            <a:ext cx="8085137" cy="5233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Making proteins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run daily life &amp; growth, the cell must…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read genes (DNA)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build proteins</a:t>
            </a:r>
          </a:p>
          <a:p>
            <a:pPr indent="-234950" lvl="3" marL="14287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structural proteins (muscle fibers, hair, skin, claws)</a:t>
            </a:r>
          </a:p>
          <a:p>
            <a:pPr indent="-234950" lvl="3" marL="14287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enzymes (speed up chemical reactions)</a:t>
            </a:r>
          </a:p>
          <a:p>
            <a:pPr indent="-234950" lvl="3" marL="14287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signals (hormones) &amp; receptors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organelles that do this work…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nucleus 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609600" y="685800"/>
            <a:ext cx="83057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Proteins do all the work! 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90800"/>
            <a:ext cx="2614611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 rotWithShape="1">
          <a:blip r:embed="rId4">
            <a:alphaModFix/>
          </a:blip>
          <a:srcRect b="13186" l="13499" r="27000" t="0"/>
          <a:stretch/>
        </p:blipFill>
        <p:spPr>
          <a:xfrm>
            <a:off x="6553200" y="2976561"/>
            <a:ext cx="2590800" cy="257968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/>
          <p:nvPr/>
        </p:nvSpPr>
        <p:spPr>
          <a:xfrm>
            <a:off x="2438400" y="4114800"/>
            <a:ext cx="762000" cy="3047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5757862" y="4114800"/>
            <a:ext cx="762000" cy="3047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7239000" y="5562600"/>
            <a:ext cx="862011" cy="457200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847725" y="5562600"/>
            <a:ext cx="844550" cy="457200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948112" y="5562600"/>
            <a:ext cx="1385887" cy="457200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</a:p>
        </p:txBody>
      </p:sp>
      <p:pic>
        <p:nvPicPr>
          <p:cNvPr descr="pepsin-pepsinogen" id="409" name="Shape 409"/>
          <p:cNvPicPr preferRelativeResize="0"/>
          <p:nvPr/>
        </p:nvPicPr>
        <p:blipFill rotWithShape="1">
          <a:blip r:embed="rId5">
            <a:alphaModFix/>
          </a:blip>
          <a:srcRect b="51969" l="0" r="0" t="0"/>
          <a:stretch/>
        </p:blipFill>
        <p:spPr>
          <a:xfrm>
            <a:off x="3440112" y="3505200"/>
            <a:ext cx="2286000" cy="173513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914400" y="1600200"/>
            <a:ext cx="7894637" cy="885825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25000"/>
              <a:buFont typeface="Arial"/>
              <a:buNone/>
            </a:pPr>
            <a:r>
              <a:rPr b="1" i="0" lang="en-US" sz="260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one of the major job of cells is to make proteins,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25000"/>
              <a:buFont typeface="Arial"/>
              <a:buNone/>
            </a:pPr>
            <a:r>
              <a:rPr b="1" i="0" lang="en-US" sz="260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because…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2841625" y="2744786"/>
            <a:ext cx="4038599" cy="48894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dir="2700000" dist="35921">
              <a:srgbClr val="808080"/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25000"/>
              <a:buFont typeface="Arial"/>
              <a:buNone/>
            </a:pPr>
            <a:r>
              <a:rPr b="1" i="0" lang="en-US" sz="260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proteins do all the work!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7240586" y="4198937"/>
            <a:ext cx="1235074" cy="457200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signals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7240586" y="3114675"/>
            <a:ext cx="1590674" cy="457200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7240586" y="3656012"/>
            <a:ext cx="1471612" cy="457200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7240586" y="4741862"/>
            <a:ext cx="1573211" cy="457200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receptors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 b="3859" l="0" r="0" t="0"/>
          <a:stretch/>
        </p:blipFill>
        <p:spPr>
          <a:xfrm>
            <a:off x="5156200" y="3149600"/>
            <a:ext cx="3911599" cy="36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</p:txBody>
      </p:sp>
      <p:sp>
        <p:nvSpPr>
          <p:cNvPr descr="Rectangle: Click to edit Master text styles Second level Third level Fourth level Fifth level" id="422" name="Shape 422"/>
          <p:cNvSpPr txBox="1"/>
          <p:nvPr>
            <p:ph idx="1" type="body"/>
          </p:nvPr>
        </p:nvSpPr>
        <p:spPr>
          <a:xfrm>
            <a:off x="587375" y="1371600"/>
            <a:ext cx="8023225" cy="5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sng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control center of cell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protects DNA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instructions for building proteins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sng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nuclear membrane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CellforPPT" id="427" name="Shape 427"/>
          <p:cNvPicPr preferRelativeResize="0"/>
          <p:nvPr/>
        </p:nvPicPr>
        <p:blipFill rotWithShape="1">
          <a:blip r:embed="rId3">
            <a:alphaModFix/>
          </a:blip>
          <a:srcRect b="16469" l="11817" r="17272" t="29411"/>
          <a:stretch/>
        </p:blipFill>
        <p:spPr>
          <a:xfrm>
            <a:off x="1004887" y="1712911"/>
            <a:ext cx="7137399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Cell-nucleus" id="428" name="Shape 428"/>
          <p:cNvPicPr preferRelativeResize="0"/>
          <p:nvPr/>
        </p:nvPicPr>
        <p:blipFill rotWithShape="1">
          <a:blip r:embed="rId4">
            <a:alphaModFix/>
          </a:blip>
          <a:srcRect b="16469" l="11817" r="17272" t="29411"/>
          <a:stretch/>
        </p:blipFill>
        <p:spPr>
          <a:xfrm>
            <a:off x="1008062" y="1712911"/>
            <a:ext cx="7134224" cy="4206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Shape 429"/>
          <p:cNvGrpSpPr/>
          <p:nvPr/>
        </p:nvGrpSpPr>
        <p:grpSpPr>
          <a:xfrm>
            <a:off x="88900" y="5197475"/>
            <a:ext cx="3673475" cy="1547811"/>
            <a:chOff x="88900" y="5197475"/>
            <a:chExt cx="3673475" cy="1547811"/>
          </a:xfrm>
        </p:grpSpPr>
        <p:cxnSp>
          <p:nvCxnSpPr>
            <p:cNvPr id="430" name="Shape 430"/>
            <p:cNvCxnSpPr/>
            <p:nvPr/>
          </p:nvCxnSpPr>
          <p:spPr>
            <a:xfrm flipH="1">
              <a:off x="2524124" y="5310187"/>
              <a:ext cx="1238250" cy="36988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1" name="Shape 431"/>
            <p:cNvSpPr txBox="1"/>
            <p:nvPr/>
          </p:nvSpPr>
          <p:spPr>
            <a:xfrm>
              <a:off x="88900" y="5197475"/>
              <a:ext cx="2825749" cy="15478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432" name="Shape 432"/>
          <p:cNvGrpSpPr/>
          <p:nvPr/>
        </p:nvGrpSpPr>
        <p:grpSpPr>
          <a:xfrm>
            <a:off x="57150" y="76199"/>
            <a:ext cx="3548061" cy="1912936"/>
            <a:chOff x="57150" y="76200"/>
            <a:chExt cx="3548061" cy="2046286"/>
          </a:xfrm>
        </p:grpSpPr>
        <p:cxnSp>
          <p:nvCxnSpPr>
            <p:cNvPr id="433" name="Shape 433"/>
            <p:cNvCxnSpPr/>
            <p:nvPr/>
          </p:nvCxnSpPr>
          <p:spPr>
            <a:xfrm rot="10800000">
              <a:off x="3114675" y="558799"/>
              <a:ext cx="206374" cy="15636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4" name="Shape 434"/>
            <p:cNvSpPr txBox="1"/>
            <p:nvPr/>
          </p:nvSpPr>
          <p:spPr>
            <a:xfrm>
              <a:off x="57150" y="76200"/>
              <a:ext cx="3548061" cy="10033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holding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organelles in place</a:t>
              </a:r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76200" y="1400175"/>
            <a:ext cx="3581400" cy="1820861"/>
            <a:chOff x="76200" y="1400175"/>
            <a:chExt cx="3581400" cy="1820861"/>
          </a:xfrm>
        </p:grpSpPr>
        <p:cxnSp>
          <p:nvCxnSpPr>
            <p:cNvPr id="436" name="Shape 436"/>
            <p:cNvCxnSpPr/>
            <p:nvPr/>
          </p:nvCxnSpPr>
          <p:spPr>
            <a:xfrm flipH="1">
              <a:off x="2819400" y="2152650"/>
              <a:ext cx="838199" cy="107949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7" name="Shape 437"/>
            <p:cNvCxnSpPr/>
            <p:nvPr/>
          </p:nvCxnSpPr>
          <p:spPr>
            <a:xfrm rot="10800000">
              <a:off x="2871786" y="2187574"/>
              <a:ext cx="98425" cy="103346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8" name="Shape 438"/>
            <p:cNvSpPr txBox="1"/>
            <p:nvPr/>
          </p:nvSpPr>
          <p:spPr>
            <a:xfrm>
              <a:off x="76200" y="1400175"/>
              <a:ext cx="2841625" cy="600075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vacuole 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</a:t>
              </a:r>
            </a:p>
          </p:txBody>
        </p:sp>
      </p:grpSp>
      <p:grpSp>
        <p:nvGrpSpPr>
          <p:cNvPr id="439" name="Shape 439"/>
          <p:cNvGrpSpPr/>
          <p:nvPr/>
        </p:nvGrpSpPr>
        <p:grpSpPr>
          <a:xfrm>
            <a:off x="88900" y="2955925"/>
            <a:ext cx="2417761" cy="2108199"/>
            <a:chOff x="88900" y="2955925"/>
            <a:chExt cx="2417761" cy="2108199"/>
          </a:xfrm>
        </p:grpSpPr>
        <p:cxnSp>
          <p:nvCxnSpPr>
            <p:cNvPr id="440" name="Shape 440"/>
            <p:cNvCxnSpPr/>
            <p:nvPr/>
          </p:nvCxnSpPr>
          <p:spPr>
            <a:xfrm flipH="1" rot="10800000">
              <a:off x="395287" y="2955925"/>
              <a:ext cx="1827211" cy="153511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41" name="Shape 441"/>
            <p:cNvCxnSpPr/>
            <p:nvPr/>
          </p:nvCxnSpPr>
          <p:spPr>
            <a:xfrm flipH="1" rot="10800000">
              <a:off x="685800" y="3921125"/>
              <a:ext cx="1112836" cy="239711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42" name="Shape 442"/>
            <p:cNvSpPr txBox="1"/>
            <p:nvPr/>
          </p:nvSpPr>
          <p:spPr>
            <a:xfrm>
              <a:off x="88900" y="4125912"/>
              <a:ext cx="2417761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mitochondria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energy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from sugar + O</a:t>
              </a:r>
              <a:r>
                <a:rPr b="1" baseline="-25000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43" name="Shape 443"/>
          <p:cNvGrpSpPr/>
          <p:nvPr/>
        </p:nvGrpSpPr>
        <p:grpSpPr>
          <a:xfrm>
            <a:off x="6240462" y="1416050"/>
            <a:ext cx="2795586" cy="1184274"/>
            <a:chOff x="6240462" y="1504950"/>
            <a:chExt cx="2795586" cy="1184274"/>
          </a:xfrm>
        </p:grpSpPr>
        <p:cxnSp>
          <p:nvCxnSpPr>
            <p:cNvPr id="444" name="Shape 444"/>
            <p:cNvCxnSpPr/>
            <p:nvPr/>
          </p:nvCxnSpPr>
          <p:spPr>
            <a:xfrm flipH="1" rot="10800000">
              <a:off x="6240462" y="1824037"/>
              <a:ext cx="962024" cy="865187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45" name="Shape 445"/>
            <p:cNvSpPr txBox="1"/>
            <p:nvPr/>
          </p:nvSpPr>
          <p:spPr>
            <a:xfrm>
              <a:off x="7046911" y="1504950"/>
              <a:ext cx="1989136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nucleus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▪protects DNA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cell</a:t>
              </a:r>
            </a:p>
          </p:txBody>
        </p:sp>
      </p:grpSp>
      <p:grpSp>
        <p:nvGrpSpPr>
          <p:cNvPr id="446" name="Shape 446"/>
          <p:cNvGrpSpPr/>
          <p:nvPr/>
        </p:nvGrpSpPr>
        <p:grpSpPr>
          <a:xfrm>
            <a:off x="5499100" y="2597150"/>
            <a:ext cx="3536948" cy="633412"/>
            <a:chOff x="5499100" y="2603500"/>
            <a:chExt cx="3536948" cy="633412"/>
          </a:xfrm>
        </p:grpSpPr>
        <p:cxnSp>
          <p:nvCxnSpPr>
            <p:cNvPr id="447" name="Shape 447"/>
            <p:cNvCxnSpPr/>
            <p:nvPr/>
          </p:nvCxnSpPr>
          <p:spPr>
            <a:xfrm>
              <a:off x="5499100" y="2808286"/>
              <a:ext cx="1703387" cy="114300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48" name="Shape 448"/>
            <p:cNvSpPr txBox="1"/>
            <p:nvPr/>
          </p:nvSpPr>
          <p:spPr>
            <a:xfrm>
              <a:off x="7046911" y="2603500"/>
              <a:ext cx="1989136" cy="6334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chromosomes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▪DNA</a:t>
              </a:r>
            </a:p>
          </p:txBody>
        </p:sp>
      </p:grpSp>
      <p:pic>
        <p:nvPicPr>
          <p:cNvPr descr="AnimalCell-nucleolus2" id="449" name="Shape 4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9125" y="2174875"/>
            <a:ext cx="425449" cy="42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5_19" id="454" name="Shape 454"/>
          <p:cNvPicPr preferRelativeResize="0"/>
          <p:nvPr/>
        </p:nvPicPr>
        <p:blipFill rotWithShape="1">
          <a:blip r:embed="rId3">
            <a:alphaModFix/>
          </a:blip>
          <a:srcRect b="26999" l="53999" r="0" t="21000"/>
          <a:stretch/>
        </p:blipFill>
        <p:spPr>
          <a:xfrm>
            <a:off x="6192837" y="4468812"/>
            <a:ext cx="2678112" cy="226853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/>
          <p:nvPr/>
        </p:nvSpPr>
        <p:spPr>
          <a:xfrm>
            <a:off x="7197725" y="4897437"/>
            <a:ext cx="0" cy="258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5_13" id="456" name="Shape 456"/>
          <p:cNvPicPr preferRelativeResize="0"/>
          <p:nvPr/>
        </p:nvPicPr>
        <p:blipFill rotWithShape="1">
          <a:blip r:embed="rId4">
            <a:alphaModFix/>
          </a:blip>
          <a:srcRect b="37500" l="0" r="33748" t="25500"/>
          <a:stretch/>
        </p:blipFill>
        <p:spPr>
          <a:xfrm>
            <a:off x="633412" y="4559300"/>
            <a:ext cx="5345111" cy="2236787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 txBox="1"/>
          <p:nvPr/>
        </p:nvSpPr>
        <p:spPr>
          <a:xfrm>
            <a:off x="5108575" y="4295775"/>
            <a:ext cx="2065337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1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Ribosomes on ER</a:t>
            </a:r>
          </a:p>
        </p:txBody>
      </p:sp>
      <p:grpSp>
        <p:nvGrpSpPr>
          <p:cNvPr id="458" name="Shape 458"/>
          <p:cNvGrpSpPr/>
          <p:nvPr/>
        </p:nvGrpSpPr>
        <p:grpSpPr>
          <a:xfrm>
            <a:off x="4819650" y="4579936"/>
            <a:ext cx="671512" cy="774699"/>
            <a:chOff x="3306762" y="2179636"/>
            <a:chExt cx="298450" cy="779462"/>
          </a:xfrm>
        </p:grpSpPr>
        <p:cxnSp>
          <p:nvCxnSpPr>
            <p:cNvPr id="459" name="Shape 459"/>
            <p:cNvCxnSpPr/>
            <p:nvPr/>
          </p:nvCxnSpPr>
          <p:spPr>
            <a:xfrm flipH="1">
              <a:off x="3527425" y="2179636"/>
              <a:ext cx="77787" cy="779462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0" name="Shape 460"/>
            <p:cNvCxnSpPr/>
            <p:nvPr/>
          </p:nvCxnSpPr>
          <p:spPr>
            <a:xfrm flipH="1">
              <a:off x="3306762" y="2179636"/>
              <a:ext cx="298450" cy="479425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61" name="Shape 46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Ribosomes </a:t>
            </a:r>
          </a:p>
        </p:txBody>
      </p:sp>
      <p:sp>
        <p:nvSpPr>
          <p:cNvPr descr="Rectangle: Click to edit Master text styles Second level Third level Fourth level Fifth level" id="462" name="Shape 462"/>
          <p:cNvSpPr txBox="1"/>
          <p:nvPr>
            <p:ph idx="1" type="body"/>
          </p:nvPr>
        </p:nvSpPr>
        <p:spPr>
          <a:xfrm>
            <a:off x="838200" y="1371600"/>
            <a:ext cx="7772400" cy="304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2600" u="sng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protein factories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instructions to build proteins from DNA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2600" u="sng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cytoplasm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attached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ER</a:t>
            </a:r>
          </a:p>
        </p:txBody>
      </p:sp>
      <p:sp>
        <p:nvSpPr>
          <p:cNvPr id="463" name="Shape 463"/>
          <p:cNvSpPr/>
          <p:nvPr/>
        </p:nvSpPr>
        <p:spPr>
          <a:xfrm>
            <a:off x="5556250" y="5546725"/>
            <a:ext cx="635000" cy="2381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001D"/>
          </a:solidFill>
          <a:ln cap="flat" cmpd="sng" w="9525">
            <a:solidFill>
              <a:srgbClr val="ED001D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CellforPPT" id="468" name="Shape 468"/>
          <p:cNvPicPr preferRelativeResize="0"/>
          <p:nvPr/>
        </p:nvPicPr>
        <p:blipFill rotWithShape="1">
          <a:blip r:embed="rId3">
            <a:alphaModFix/>
          </a:blip>
          <a:srcRect b="16469" l="11817" r="17272" t="29411"/>
          <a:stretch/>
        </p:blipFill>
        <p:spPr>
          <a:xfrm>
            <a:off x="1004887" y="1712911"/>
            <a:ext cx="7137399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Cell-ribosomes" id="469" name="Shape 469"/>
          <p:cNvPicPr preferRelativeResize="0"/>
          <p:nvPr/>
        </p:nvPicPr>
        <p:blipFill rotWithShape="1">
          <a:blip r:embed="rId4">
            <a:alphaModFix/>
          </a:blip>
          <a:srcRect b="16469" l="11817" r="17272" t="29411"/>
          <a:stretch/>
        </p:blipFill>
        <p:spPr>
          <a:xfrm>
            <a:off x="1006475" y="1712911"/>
            <a:ext cx="7134224" cy="4206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0" name="Shape 470"/>
          <p:cNvGrpSpPr/>
          <p:nvPr/>
        </p:nvGrpSpPr>
        <p:grpSpPr>
          <a:xfrm>
            <a:off x="88900" y="5197475"/>
            <a:ext cx="3673475" cy="1547811"/>
            <a:chOff x="88900" y="5197475"/>
            <a:chExt cx="3673475" cy="1547811"/>
          </a:xfrm>
        </p:grpSpPr>
        <p:cxnSp>
          <p:nvCxnSpPr>
            <p:cNvPr id="471" name="Shape 471"/>
            <p:cNvCxnSpPr/>
            <p:nvPr/>
          </p:nvCxnSpPr>
          <p:spPr>
            <a:xfrm flipH="1">
              <a:off x="2524124" y="5310187"/>
              <a:ext cx="1238250" cy="36988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72" name="Shape 472"/>
            <p:cNvSpPr txBox="1"/>
            <p:nvPr/>
          </p:nvSpPr>
          <p:spPr>
            <a:xfrm>
              <a:off x="88900" y="5197475"/>
              <a:ext cx="2825749" cy="15478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473" name="Shape 473"/>
          <p:cNvGrpSpPr/>
          <p:nvPr/>
        </p:nvGrpSpPr>
        <p:grpSpPr>
          <a:xfrm>
            <a:off x="57150" y="76199"/>
            <a:ext cx="3548061" cy="1912936"/>
            <a:chOff x="57150" y="76200"/>
            <a:chExt cx="3548061" cy="2046286"/>
          </a:xfrm>
        </p:grpSpPr>
        <p:cxnSp>
          <p:nvCxnSpPr>
            <p:cNvPr id="474" name="Shape 474"/>
            <p:cNvCxnSpPr/>
            <p:nvPr/>
          </p:nvCxnSpPr>
          <p:spPr>
            <a:xfrm rot="10800000">
              <a:off x="3114675" y="558799"/>
              <a:ext cx="206374" cy="15636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75" name="Shape 475"/>
            <p:cNvSpPr txBox="1"/>
            <p:nvPr/>
          </p:nvSpPr>
          <p:spPr>
            <a:xfrm>
              <a:off x="57150" y="76200"/>
              <a:ext cx="3548061" cy="10033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holding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organelles in place</a:t>
              </a:r>
            </a:p>
          </p:txBody>
        </p:sp>
      </p:grpSp>
      <p:grpSp>
        <p:nvGrpSpPr>
          <p:cNvPr id="476" name="Shape 476"/>
          <p:cNvGrpSpPr/>
          <p:nvPr/>
        </p:nvGrpSpPr>
        <p:grpSpPr>
          <a:xfrm>
            <a:off x="76200" y="1400175"/>
            <a:ext cx="3581400" cy="1820861"/>
            <a:chOff x="76200" y="1400175"/>
            <a:chExt cx="3581400" cy="1820861"/>
          </a:xfrm>
        </p:grpSpPr>
        <p:cxnSp>
          <p:nvCxnSpPr>
            <p:cNvPr id="477" name="Shape 477"/>
            <p:cNvCxnSpPr/>
            <p:nvPr/>
          </p:nvCxnSpPr>
          <p:spPr>
            <a:xfrm flipH="1">
              <a:off x="2819400" y="2152650"/>
              <a:ext cx="838199" cy="107949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8" name="Shape 478"/>
            <p:cNvCxnSpPr/>
            <p:nvPr/>
          </p:nvCxnSpPr>
          <p:spPr>
            <a:xfrm rot="10800000">
              <a:off x="2871786" y="2187574"/>
              <a:ext cx="98425" cy="103346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79" name="Shape 479"/>
            <p:cNvSpPr txBox="1"/>
            <p:nvPr/>
          </p:nvSpPr>
          <p:spPr>
            <a:xfrm>
              <a:off x="76200" y="1400175"/>
              <a:ext cx="2841625" cy="6207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vacuole 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</a:t>
              </a:r>
            </a:p>
          </p:txBody>
        </p:sp>
      </p:grpSp>
      <p:grpSp>
        <p:nvGrpSpPr>
          <p:cNvPr id="480" name="Shape 480"/>
          <p:cNvGrpSpPr/>
          <p:nvPr/>
        </p:nvGrpSpPr>
        <p:grpSpPr>
          <a:xfrm>
            <a:off x="88900" y="2955925"/>
            <a:ext cx="2417761" cy="2108199"/>
            <a:chOff x="88900" y="2955925"/>
            <a:chExt cx="2417761" cy="2108199"/>
          </a:xfrm>
        </p:grpSpPr>
        <p:cxnSp>
          <p:nvCxnSpPr>
            <p:cNvPr id="481" name="Shape 481"/>
            <p:cNvCxnSpPr/>
            <p:nvPr/>
          </p:nvCxnSpPr>
          <p:spPr>
            <a:xfrm flipH="1" rot="10800000">
              <a:off x="395287" y="2955925"/>
              <a:ext cx="1827211" cy="153511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2" name="Shape 482"/>
            <p:cNvCxnSpPr/>
            <p:nvPr/>
          </p:nvCxnSpPr>
          <p:spPr>
            <a:xfrm flipH="1" rot="10800000">
              <a:off x="685800" y="3921125"/>
              <a:ext cx="1112836" cy="239711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83" name="Shape 483"/>
            <p:cNvSpPr txBox="1"/>
            <p:nvPr/>
          </p:nvSpPr>
          <p:spPr>
            <a:xfrm>
              <a:off x="88900" y="4125912"/>
              <a:ext cx="2417761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mitochondria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energy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from sugar + O</a:t>
              </a:r>
              <a:r>
                <a:rPr b="1" baseline="-25000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84" name="Shape 484"/>
          <p:cNvGrpSpPr/>
          <p:nvPr/>
        </p:nvGrpSpPr>
        <p:grpSpPr>
          <a:xfrm>
            <a:off x="6240462" y="1504950"/>
            <a:ext cx="2795586" cy="1184274"/>
            <a:chOff x="6240462" y="1504950"/>
            <a:chExt cx="2795586" cy="1184274"/>
          </a:xfrm>
        </p:grpSpPr>
        <p:cxnSp>
          <p:nvCxnSpPr>
            <p:cNvPr id="485" name="Shape 485"/>
            <p:cNvCxnSpPr/>
            <p:nvPr/>
          </p:nvCxnSpPr>
          <p:spPr>
            <a:xfrm flipH="1" rot="10800000">
              <a:off x="6240462" y="1824037"/>
              <a:ext cx="962024" cy="8651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86" name="Shape 486"/>
            <p:cNvSpPr txBox="1"/>
            <p:nvPr/>
          </p:nvSpPr>
          <p:spPr>
            <a:xfrm>
              <a:off x="7046911" y="1504950"/>
              <a:ext cx="1989136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nucleus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▪protects DNA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cell</a:t>
              </a:r>
            </a:p>
          </p:txBody>
        </p:sp>
      </p:grpSp>
      <p:grpSp>
        <p:nvGrpSpPr>
          <p:cNvPr id="487" name="Shape 487"/>
          <p:cNvGrpSpPr/>
          <p:nvPr/>
        </p:nvGrpSpPr>
        <p:grpSpPr>
          <a:xfrm>
            <a:off x="6867525" y="3179761"/>
            <a:ext cx="2174875" cy="1208087"/>
            <a:chOff x="6867525" y="3179761"/>
            <a:chExt cx="2174875" cy="1208087"/>
          </a:xfrm>
        </p:grpSpPr>
        <p:cxnSp>
          <p:nvCxnSpPr>
            <p:cNvPr id="488" name="Shape 488"/>
            <p:cNvCxnSpPr/>
            <p:nvPr/>
          </p:nvCxnSpPr>
          <p:spPr>
            <a:xfrm rot="10800000">
              <a:off x="7497761" y="3179761"/>
              <a:ext cx="161925" cy="833436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89" name="Shape 489"/>
            <p:cNvCxnSpPr/>
            <p:nvPr/>
          </p:nvCxnSpPr>
          <p:spPr>
            <a:xfrm rot="10800000">
              <a:off x="6942137" y="3457575"/>
              <a:ext cx="665161" cy="436562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90" name="Shape 490"/>
            <p:cNvSpPr txBox="1"/>
            <p:nvPr/>
          </p:nvSpPr>
          <p:spPr>
            <a:xfrm>
              <a:off x="6867525" y="3754437"/>
              <a:ext cx="2174875" cy="6334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ribosomes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▪build proteins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CellforPPT" id="495" name="Shape 495"/>
          <p:cNvPicPr preferRelativeResize="0"/>
          <p:nvPr/>
        </p:nvPicPr>
        <p:blipFill rotWithShape="1">
          <a:blip r:embed="rId3">
            <a:alphaModFix/>
          </a:blip>
          <a:srcRect b="16469" l="11817" r="17272" t="29411"/>
          <a:stretch/>
        </p:blipFill>
        <p:spPr>
          <a:xfrm>
            <a:off x="1004887" y="1712911"/>
            <a:ext cx="7137399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Cell-ER" id="496" name="Shape 496"/>
          <p:cNvPicPr preferRelativeResize="0"/>
          <p:nvPr/>
        </p:nvPicPr>
        <p:blipFill rotWithShape="1">
          <a:blip r:embed="rId4">
            <a:alphaModFix/>
          </a:blip>
          <a:srcRect b="16469" l="11817" r="17272" t="29411"/>
          <a:stretch/>
        </p:blipFill>
        <p:spPr>
          <a:xfrm>
            <a:off x="1008062" y="1712911"/>
            <a:ext cx="7134224" cy="4206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Shape 497"/>
          <p:cNvGrpSpPr/>
          <p:nvPr/>
        </p:nvGrpSpPr>
        <p:grpSpPr>
          <a:xfrm>
            <a:off x="88900" y="5197475"/>
            <a:ext cx="3673475" cy="1547811"/>
            <a:chOff x="88900" y="5197475"/>
            <a:chExt cx="3673475" cy="1547811"/>
          </a:xfrm>
        </p:grpSpPr>
        <p:cxnSp>
          <p:nvCxnSpPr>
            <p:cNvPr id="498" name="Shape 498"/>
            <p:cNvCxnSpPr/>
            <p:nvPr/>
          </p:nvCxnSpPr>
          <p:spPr>
            <a:xfrm flipH="1">
              <a:off x="2524124" y="5310187"/>
              <a:ext cx="1238250" cy="36988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99" name="Shape 499"/>
            <p:cNvSpPr txBox="1"/>
            <p:nvPr/>
          </p:nvSpPr>
          <p:spPr>
            <a:xfrm>
              <a:off x="88900" y="5197475"/>
              <a:ext cx="2825749" cy="15478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500" name="Shape 500"/>
          <p:cNvGrpSpPr/>
          <p:nvPr/>
        </p:nvGrpSpPr>
        <p:grpSpPr>
          <a:xfrm>
            <a:off x="57150" y="76199"/>
            <a:ext cx="3548061" cy="1912936"/>
            <a:chOff x="57150" y="76200"/>
            <a:chExt cx="3548061" cy="2046286"/>
          </a:xfrm>
        </p:grpSpPr>
        <p:cxnSp>
          <p:nvCxnSpPr>
            <p:cNvPr id="501" name="Shape 501"/>
            <p:cNvCxnSpPr/>
            <p:nvPr/>
          </p:nvCxnSpPr>
          <p:spPr>
            <a:xfrm rot="10800000">
              <a:off x="3114675" y="558799"/>
              <a:ext cx="206374" cy="15636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02" name="Shape 502"/>
            <p:cNvSpPr txBox="1"/>
            <p:nvPr/>
          </p:nvSpPr>
          <p:spPr>
            <a:xfrm>
              <a:off x="57150" y="76200"/>
              <a:ext cx="3548061" cy="10033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holding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organelles in place</a:t>
              </a:r>
            </a:p>
          </p:txBody>
        </p:sp>
      </p:grpSp>
      <p:grpSp>
        <p:nvGrpSpPr>
          <p:cNvPr id="503" name="Shape 503"/>
          <p:cNvGrpSpPr/>
          <p:nvPr/>
        </p:nvGrpSpPr>
        <p:grpSpPr>
          <a:xfrm>
            <a:off x="76200" y="1400175"/>
            <a:ext cx="3581400" cy="1820861"/>
            <a:chOff x="76200" y="1400175"/>
            <a:chExt cx="3581400" cy="1820861"/>
          </a:xfrm>
        </p:grpSpPr>
        <p:cxnSp>
          <p:nvCxnSpPr>
            <p:cNvPr id="504" name="Shape 504"/>
            <p:cNvCxnSpPr/>
            <p:nvPr/>
          </p:nvCxnSpPr>
          <p:spPr>
            <a:xfrm flipH="1">
              <a:off x="2819400" y="2152650"/>
              <a:ext cx="838199" cy="107949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5" name="Shape 505"/>
            <p:cNvCxnSpPr/>
            <p:nvPr/>
          </p:nvCxnSpPr>
          <p:spPr>
            <a:xfrm rot="10800000">
              <a:off x="2871786" y="2187574"/>
              <a:ext cx="98425" cy="103346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06" name="Shape 506"/>
            <p:cNvSpPr txBox="1"/>
            <p:nvPr/>
          </p:nvSpPr>
          <p:spPr>
            <a:xfrm>
              <a:off x="76200" y="1400175"/>
              <a:ext cx="2841625" cy="6207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vacuole 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</a:t>
              </a:r>
            </a:p>
          </p:txBody>
        </p:sp>
      </p:grpSp>
      <p:grpSp>
        <p:nvGrpSpPr>
          <p:cNvPr id="507" name="Shape 507"/>
          <p:cNvGrpSpPr/>
          <p:nvPr/>
        </p:nvGrpSpPr>
        <p:grpSpPr>
          <a:xfrm>
            <a:off x="88900" y="2955925"/>
            <a:ext cx="2417761" cy="2108199"/>
            <a:chOff x="88900" y="2955925"/>
            <a:chExt cx="2417761" cy="2108199"/>
          </a:xfrm>
        </p:grpSpPr>
        <p:cxnSp>
          <p:nvCxnSpPr>
            <p:cNvPr id="508" name="Shape 508"/>
            <p:cNvCxnSpPr/>
            <p:nvPr/>
          </p:nvCxnSpPr>
          <p:spPr>
            <a:xfrm flipH="1" rot="10800000">
              <a:off x="395287" y="2955925"/>
              <a:ext cx="1827211" cy="153511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9" name="Shape 509"/>
            <p:cNvCxnSpPr/>
            <p:nvPr/>
          </p:nvCxnSpPr>
          <p:spPr>
            <a:xfrm flipH="1" rot="10800000">
              <a:off x="685800" y="3921125"/>
              <a:ext cx="1112836" cy="239711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0" name="Shape 510"/>
            <p:cNvSpPr txBox="1"/>
            <p:nvPr/>
          </p:nvSpPr>
          <p:spPr>
            <a:xfrm>
              <a:off x="88900" y="4125912"/>
              <a:ext cx="2417761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mitochondria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energy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from sugar + O</a:t>
              </a:r>
              <a:r>
                <a:rPr b="1" baseline="-25000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11" name="Shape 511"/>
          <p:cNvGrpSpPr/>
          <p:nvPr/>
        </p:nvGrpSpPr>
        <p:grpSpPr>
          <a:xfrm>
            <a:off x="6240462" y="1504950"/>
            <a:ext cx="2795586" cy="1184274"/>
            <a:chOff x="6240462" y="1504950"/>
            <a:chExt cx="2795586" cy="1184274"/>
          </a:xfrm>
        </p:grpSpPr>
        <p:cxnSp>
          <p:nvCxnSpPr>
            <p:cNvPr id="512" name="Shape 512"/>
            <p:cNvCxnSpPr/>
            <p:nvPr/>
          </p:nvCxnSpPr>
          <p:spPr>
            <a:xfrm flipH="1" rot="10800000">
              <a:off x="6240462" y="1824037"/>
              <a:ext cx="962024" cy="8651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3" name="Shape 513"/>
            <p:cNvSpPr txBox="1"/>
            <p:nvPr/>
          </p:nvSpPr>
          <p:spPr>
            <a:xfrm>
              <a:off x="7046911" y="1504950"/>
              <a:ext cx="1989136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nucleus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▪protects DNA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cell</a:t>
              </a:r>
            </a:p>
          </p:txBody>
        </p:sp>
      </p:grpSp>
      <p:grpSp>
        <p:nvGrpSpPr>
          <p:cNvPr id="514" name="Shape 514"/>
          <p:cNvGrpSpPr/>
          <p:nvPr/>
        </p:nvGrpSpPr>
        <p:grpSpPr>
          <a:xfrm>
            <a:off x="6867525" y="3179761"/>
            <a:ext cx="2174875" cy="1208087"/>
            <a:chOff x="6867525" y="3179761"/>
            <a:chExt cx="2174875" cy="1208087"/>
          </a:xfrm>
        </p:grpSpPr>
        <p:cxnSp>
          <p:nvCxnSpPr>
            <p:cNvPr id="515" name="Shape 515"/>
            <p:cNvCxnSpPr/>
            <p:nvPr/>
          </p:nvCxnSpPr>
          <p:spPr>
            <a:xfrm rot="10800000">
              <a:off x="7497761" y="3179761"/>
              <a:ext cx="161925" cy="83343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6" name="Shape 516"/>
            <p:cNvCxnSpPr/>
            <p:nvPr/>
          </p:nvCxnSpPr>
          <p:spPr>
            <a:xfrm rot="10800000">
              <a:off x="6942137" y="3457575"/>
              <a:ext cx="665161" cy="43656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17" name="Shape 517"/>
            <p:cNvSpPr txBox="1"/>
            <p:nvPr/>
          </p:nvSpPr>
          <p:spPr>
            <a:xfrm>
              <a:off x="6867525" y="3754437"/>
              <a:ext cx="2174875" cy="6334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ribosomes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▪builds proteins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lCellforPPT" id="522" name="Shape 522"/>
          <p:cNvPicPr preferRelativeResize="0"/>
          <p:nvPr/>
        </p:nvPicPr>
        <p:blipFill rotWithShape="1">
          <a:blip r:embed="rId3">
            <a:alphaModFix/>
          </a:blip>
          <a:srcRect b="16469" l="11817" r="17272" t="29411"/>
          <a:stretch/>
        </p:blipFill>
        <p:spPr>
          <a:xfrm>
            <a:off x="1004887" y="1595437"/>
            <a:ext cx="7137399" cy="4205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Cell-Golgi" id="523" name="Shape 523"/>
          <p:cNvPicPr preferRelativeResize="0"/>
          <p:nvPr/>
        </p:nvPicPr>
        <p:blipFill rotWithShape="1">
          <a:blip r:embed="rId4">
            <a:alphaModFix/>
          </a:blip>
          <a:srcRect b="16469" l="11817" r="17272" t="29411"/>
          <a:stretch/>
        </p:blipFill>
        <p:spPr>
          <a:xfrm>
            <a:off x="1004887" y="1592262"/>
            <a:ext cx="7134224" cy="4206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4" name="Shape 524"/>
          <p:cNvGrpSpPr/>
          <p:nvPr/>
        </p:nvGrpSpPr>
        <p:grpSpPr>
          <a:xfrm>
            <a:off x="101600" y="5197475"/>
            <a:ext cx="3673475" cy="1547811"/>
            <a:chOff x="88900" y="5197475"/>
            <a:chExt cx="3673475" cy="1547811"/>
          </a:xfrm>
        </p:grpSpPr>
        <p:cxnSp>
          <p:nvCxnSpPr>
            <p:cNvPr id="525" name="Shape 525"/>
            <p:cNvCxnSpPr/>
            <p:nvPr/>
          </p:nvCxnSpPr>
          <p:spPr>
            <a:xfrm flipH="1">
              <a:off x="2524124" y="5310187"/>
              <a:ext cx="1238250" cy="36988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26" name="Shape 526"/>
            <p:cNvSpPr txBox="1"/>
            <p:nvPr/>
          </p:nvSpPr>
          <p:spPr>
            <a:xfrm>
              <a:off x="88900" y="5197475"/>
              <a:ext cx="2825749" cy="15478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527" name="Shape 527"/>
          <p:cNvGrpSpPr/>
          <p:nvPr/>
        </p:nvGrpSpPr>
        <p:grpSpPr>
          <a:xfrm>
            <a:off x="69850" y="76199"/>
            <a:ext cx="3548061" cy="1912936"/>
            <a:chOff x="57150" y="76200"/>
            <a:chExt cx="3548061" cy="2046286"/>
          </a:xfrm>
        </p:grpSpPr>
        <p:cxnSp>
          <p:nvCxnSpPr>
            <p:cNvPr id="528" name="Shape 528"/>
            <p:cNvCxnSpPr/>
            <p:nvPr/>
          </p:nvCxnSpPr>
          <p:spPr>
            <a:xfrm rot="10800000">
              <a:off x="3114675" y="558799"/>
              <a:ext cx="206374" cy="15636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29" name="Shape 529"/>
            <p:cNvSpPr txBox="1"/>
            <p:nvPr/>
          </p:nvSpPr>
          <p:spPr>
            <a:xfrm>
              <a:off x="57150" y="76200"/>
              <a:ext cx="3548061" cy="10033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holding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organelles in place</a:t>
              </a:r>
            </a:p>
          </p:txBody>
        </p:sp>
      </p:grpSp>
      <p:grpSp>
        <p:nvGrpSpPr>
          <p:cNvPr id="530" name="Shape 530"/>
          <p:cNvGrpSpPr/>
          <p:nvPr/>
        </p:nvGrpSpPr>
        <p:grpSpPr>
          <a:xfrm>
            <a:off x="76200" y="1400175"/>
            <a:ext cx="3581400" cy="1820861"/>
            <a:chOff x="76200" y="1400175"/>
            <a:chExt cx="3581400" cy="1820861"/>
          </a:xfrm>
        </p:grpSpPr>
        <p:cxnSp>
          <p:nvCxnSpPr>
            <p:cNvPr id="531" name="Shape 531"/>
            <p:cNvCxnSpPr/>
            <p:nvPr/>
          </p:nvCxnSpPr>
          <p:spPr>
            <a:xfrm flipH="1">
              <a:off x="2819400" y="2152650"/>
              <a:ext cx="838199" cy="107949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32" name="Shape 532"/>
            <p:cNvCxnSpPr/>
            <p:nvPr/>
          </p:nvCxnSpPr>
          <p:spPr>
            <a:xfrm rot="10800000">
              <a:off x="2871786" y="2187574"/>
              <a:ext cx="98425" cy="103346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33" name="Shape 533"/>
            <p:cNvSpPr txBox="1"/>
            <p:nvPr/>
          </p:nvSpPr>
          <p:spPr>
            <a:xfrm>
              <a:off x="76200" y="1400175"/>
              <a:ext cx="2841625" cy="620711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vacuole 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</a:t>
              </a:r>
            </a:p>
          </p:txBody>
        </p:sp>
      </p:grpSp>
      <p:grpSp>
        <p:nvGrpSpPr>
          <p:cNvPr id="534" name="Shape 534"/>
          <p:cNvGrpSpPr/>
          <p:nvPr/>
        </p:nvGrpSpPr>
        <p:grpSpPr>
          <a:xfrm>
            <a:off x="101600" y="2955925"/>
            <a:ext cx="2417761" cy="2108199"/>
            <a:chOff x="88900" y="2955925"/>
            <a:chExt cx="2417761" cy="2108199"/>
          </a:xfrm>
        </p:grpSpPr>
        <p:cxnSp>
          <p:nvCxnSpPr>
            <p:cNvPr id="535" name="Shape 535"/>
            <p:cNvCxnSpPr/>
            <p:nvPr/>
          </p:nvCxnSpPr>
          <p:spPr>
            <a:xfrm flipH="1" rot="10800000">
              <a:off x="395287" y="2955925"/>
              <a:ext cx="1827211" cy="153511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36" name="Shape 536"/>
            <p:cNvCxnSpPr/>
            <p:nvPr/>
          </p:nvCxnSpPr>
          <p:spPr>
            <a:xfrm flipH="1" rot="10800000">
              <a:off x="685800" y="3921125"/>
              <a:ext cx="1112836" cy="239711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37" name="Shape 537"/>
            <p:cNvSpPr txBox="1"/>
            <p:nvPr/>
          </p:nvSpPr>
          <p:spPr>
            <a:xfrm>
              <a:off x="88900" y="4125912"/>
              <a:ext cx="2417761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mitochondria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energy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from sugar + O</a:t>
              </a:r>
              <a:r>
                <a:rPr b="1" baseline="-25000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38" name="Shape 538"/>
          <p:cNvGrpSpPr/>
          <p:nvPr/>
        </p:nvGrpSpPr>
        <p:grpSpPr>
          <a:xfrm>
            <a:off x="6253162" y="1504950"/>
            <a:ext cx="2795586" cy="1184274"/>
            <a:chOff x="6240462" y="1504950"/>
            <a:chExt cx="2795586" cy="1184274"/>
          </a:xfrm>
        </p:grpSpPr>
        <p:cxnSp>
          <p:nvCxnSpPr>
            <p:cNvPr id="539" name="Shape 539"/>
            <p:cNvCxnSpPr/>
            <p:nvPr/>
          </p:nvCxnSpPr>
          <p:spPr>
            <a:xfrm flipH="1" rot="10800000">
              <a:off x="6240462" y="1824037"/>
              <a:ext cx="962024" cy="865187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40" name="Shape 540"/>
            <p:cNvSpPr txBox="1"/>
            <p:nvPr/>
          </p:nvSpPr>
          <p:spPr>
            <a:xfrm>
              <a:off x="7046911" y="1504950"/>
              <a:ext cx="1989136" cy="9382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nucleus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▪protects DNA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cell</a:t>
              </a:r>
            </a:p>
          </p:txBody>
        </p:sp>
      </p:grpSp>
      <p:grpSp>
        <p:nvGrpSpPr>
          <p:cNvPr id="541" name="Shape 541"/>
          <p:cNvGrpSpPr/>
          <p:nvPr/>
        </p:nvGrpSpPr>
        <p:grpSpPr>
          <a:xfrm>
            <a:off x="6880225" y="3179761"/>
            <a:ext cx="2174875" cy="1208087"/>
            <a:chOff x="6867525" y="3179761"/>
            <a:chExt cx="2174875" cy="1208087"/>
          </a:xfrm>
        </p:grpSpPr>
        <p:cxnSp>
          <p:nvCxnSpPr>
            <p:cNvPr id="542" name="Shape 542"/>
            <p:cNvCxnSpPr/>
            <p:nvPr/>
          </p:nvCxnSpPr>
          <p:spPr>
            <a:xfrm rot="10800000">
              <a:off x="7497761" y="3179761"/>
              <a:ext cx="161925" cy="833436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43" name="Shape 543"/>
            <p:cNvCxnSpPr/>
            <p:nvPr/>
          </p:nvCxnSpPr>
          <p:spPr>
            <a:xfrm rot="10800000">
              <a:off x="6942137" y="3457575"/>
              <a:ext cx="665161" cy="436562"/>
            </a:xfrm>
            <a:prstGeom prst="straightConnector1">
              <a:avLst/>
            </a:prstGeom>
            <a:noFill/>
            <a:ln cap="flat" cmpd="sng" w="5715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44" name="Shape 544"/>
            <p:cNvSpPr txBox="1"/>
            <p:nvPr/>
          </p:nvSpPr>
          <p:spPr>
            <a:xfrm>
              <a:off x="6867525" y="3754437"/>
              <a:ext cx="2174875" cy="633412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ribosomes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▪builds proteins</a:t>
              </a:r>
            </a:p>
          </p:txBody>
        </p:sp>
      </p:grpSp>
      <p:cxnSp>
        <p:nvCxnSpPr>
          <p:cNvPr id="545" name="Shape 545"/>
          <p:cNvCxnSpPr/>
          <p:nvPr/>
        </p:nvCxnSpPr>
        <p:spPr>
          <a:xfrm rot="10800000">
            <a:off x="5853112" y="4330699"/>
            <a:ext cx="703262" cy="901700"/>
          </a:xfrm>
          <a:prstGeom prst="straightConnector1">
            <a:avLst/>
          </a:prstGeom>
          <a:noFill/>
          <a:ln cap="flat" cmpd="sng" w="5715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 b="3795" l="17999" r="27000" t="0"/>
          <a:stretch/>
        </p:blipFill>
        <p:spPr>
          <a:xfrm>
            <a:off x="2271711" y="247650"/>
            <a:ext cx="5254624" cy="653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1" name="Shape 551"/>
          <p:cNvGrpSpPr/>
          <p:nvPr/>
        </p:nvGrpSpPr>
        <p:grpSpPr>
          <a:xfrm>
            <a:off x="5303837" y="2641600"/>
            <a:ext cx="3686174" cy="938212"/>
            <a:chOff x="5249862" y="2641600"/>
            <a:chExt cx="3686174" cy="938212"/>
          </a:xfrm>
        </p:grpSpPr>
        <p:cxnSp>
          <p:nvCxnSpPr>
            <p:cNvPr id="552" name="Shape 552"/>
            <p:cNvCxnSpPr/>
            <p:nvPr/>
          </p:nvCxnSpPr>
          <p:spPr>
            <a:xfrm>
              <a:off x="5249862" y="3006725"/>
              <a:ext cx="1546225" cy="117474"/>
            </a:xfrm>
            <a:prstGeom prst="straightConnector1">
              <a:avLst/>
            </a:prstGeom>
            <a:noFill/>
            <a:ln cap="flat" cmpd="sng" w="5715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53" name="Shape 553"/>
            <p:cNvSpPr txBox="1"/>
            <p:nvPr/>
          </p:nvSpPr>
          <p:spPr>
            <a:xfrm>
              <a:off x="6570661" y="2641600"/>
              <a:ext cx="2365375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central vacuole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▪storage: food,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water or waste</a:t>
              </a:r>
            </a:p>
          </p:txBody>
        </p:sp>
      </p:grpSp>
      <p:grpSp>
        <p:nvGrpSpPr>
          <p:cNvPr id="554" name="Shape 554"/>
          <p:cNvGrpSpPr/>
          <p:nvPr/>
        </p:nvGrpSpPr>
        <p:grpSpPr>
          <a:xfrm>
            <a:off x="206375" y="3870325"/>
            <a:ext cx="4149724" cy="938212"/>
            <a:chOff x="206375" y="3870325"/>
            <a:chExt cx="4149724" cy="938212"/>
          </a:xfrm>
        </p:grpSpPr>
        <p:cxnSp>
          <p:nvCxnSpPr>
            <p:cNvPr id="555" name="Shape 555"/>
            <p:cNvCxnSpPr/>
            <p:nvPr/>
          </p:nvCxnSpPr>
          <p:spPr>
            <a:xfrm flipH="1" rot="10800000">
              <a:off x="2679700" y="3943349"/>
              <a:ext cx="1676399" cy="330200"/>
            </a:xfrm>
            <a:prstGeom prst="straightConnector1">
              <a:avLst/>
            </a:prstGeom>
            <a:noFill/>
            <a:ln cap="flat" cmpd="sng" w="5715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56" name="Shape 556"/>
            <p:cNvSpPr txBox="1"/>
            <p:nvPr/>
          </p:nvSpPr>
          <p:spPr>
            <a:xfrm>
              <a:off x="206375" y="3870325"/>
              <a:ext cx="2697161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mitochondria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in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cellular respiration</a:t>
              </a:r>
            </a:p>
          </p:txBody>
        </p:sp>
      </p:grpSp>
      <p:grpSp>
        <p:nvGrpSpPr>
          <p:cNvPr id="557" name="Shape 557"/>
          <p:cNvGrpSpPr/>
          <p:nvPr/>
        </p:nvGrpSpPr>
        <p:grpSpPr>
          <a:xfrm>
            <a:off x="5043487" y="4286250"/>
            <a:ext cx="3946524" cy="1647824"/>
            <a:chOff x="5043487" y="4286250"/>
            <a:chExt cx="3946524" cy="1647824"/>
          </a:xfrm>
        </p:grpSpPr>
        <p:cxnSp>
          <p:nvCxnSpPr>
            <p:cNvPr id="558" name="Shape 558"/>
            <p:cNvCxnSpPr/>
            <p:nvPr/>
          </p:nvCxnSpPr>
          <p:spPr>
            <a:xfrm rot="10800000">
              <a:off x="5043487" y="4286250"/>
              <a:ext cx="1655761" cy="939799"/>
            </a:xfrm>
            <a:prstGeom prst="straightConnector1">
              <a:avLst/>
            </a:prstGeom>
            <a:noFill/>
            <a:ln cap="flat" cmpd="sng" w="5715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59" name="Shape 559"/>
            <p:cNvSpPr txBox="1"/>
            <p:nvPr/>
          </p:nvSpPr>
          <p:spPr>
            <a:xfrm>
              <a:off x="5857875" y="4995862"/>
              <a:ext cx="3132137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chloroplast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ATP &amp; sugars in 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photosynthesis</a:t>
              </a:r>
            </a:p>
          </p:txBody>
        </p:sp>
      </p:grpSp>
      <p:grpSp>
        <p:nvGrpSpPr>
          <p:cNvPr id="560" name="Shape 560"/>
          <p:cNvGrpSpPr/>
          <p:nvPr/>
        </p:nvGrpSpPr>
        <p:grpSpPr>
          <a:xfrm>
            <a:off x="6297612" y="3746500"/>
            <a:ext cx="2692399" cy="731836"/>
            <a:chOff x="6297612" y="3746500"/>
            <a:chExt cx="2692399" cy="731836"/>
          </a:xfrm>
        </p:grpSpPr>
        <p:cxnSp>
          <p:nvCxnSpPr>
            <p:cNvPr id="561" name="Shape 561"/>
            <p:cNvCxnSpPr/>
            <p:nvPr/>
          </p:nvCxnSpPr>
          <p:spPr>
            <a:xfrm rot="10800000">
              <a:off x="6297612" y="3746500"/>
              <a:ext cx="1589087" cy="541337"/>
            </a:xfrm>
            <a:prstGeom prst="straightConnector1">
              <a:avLst/>
            </a:prstGeom>
            <a:noFill/>
            <a:ln cap="flat" cmpd="sng" w="5715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62" name="Shape 562"/>
            <p:cNvSpPr txBox="1"/>
            <p:nvPr/>
          </p:nvSpPr>
          <p:spPr>
            <a:xfrm>
              <a:off x="7589836" y="3844925"/>
              <a:ext cx="1400174" cy="6334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wall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▪support</a:t>
              </a:r>
            </a:p>
          </p:txBody>
        </p:sp>
      </p:grpSp>
      <p:grpSp>
        <p:nvGrpSpPr>
          <p:cNvPr id="563" name="Shape 563"/>
          <p:cNvGrpSpPr/>
          <p:nvPr/>
        </p:nvGrpSpPr>
        <p:grpSpPr>
          <a:xfrm>
            <a:off x="206375" y="4816475"/>
            <a:ext cx="3724273" cy="1819274"/>
            <a:chOff x="225425" y="4816475"/>
            <a:chExt cx="3724273" cy="1819274"/>
          </a:xfrm>
        </p:grpSpPr>
        <p:cxnSp>
          <p:nvCxnSpPr>
            <p:cNvPr id="564" name="Shape 564"/>
            <p:cNvCxnSpPr/>
            <p:nvPr/>
          </p:nvCxnSpPr>
          <p:spPr>
            <a:xfrm flipH="1">
              <a:off x="3021011" y="4816475"/>
              <a:ext cx="928686" cy="768349"/>
            </a:xfrm>
            <a:prstGeom prst="straightConnector1">
              <a:avLst/>
            </a:prstGeom>
            <a:noFill/>
            <a:ln cap="flat" cmpd="sng" w="5715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65" name="Shape 565"/>
            <p:cNvSpPr txBox="1"/>
            <p:nvPr/>
          </p:nvSpPr>
          <p:spPr>
            <a:xfrm>
              <a:off x="225425" y="5087937"/>
              <a:ext cx="2855912" cy="1547811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cell membrane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▪cell boundary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▪controls movement</a:t>
              </a: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of materials in &amp; out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▪recognizes signals</a:t>
              </a:r>
            </a:p>
          </p:txBody>
        </p:sp>
      </p:grpSp>
      <p:grpSp>
        <p:nvGrpSpPr>
          <p:cNvPr id="566" name="Shape 566"/>
          <p:cNvGrpSpPr/>
          <p:nvPr/>
        </p:nvGrpSpPr>
        <p:grpSpPr>
          <a:xfrm>
            <a:off x="206375" y="682625"/>
            <a:ext cx="3568699" cy="938212"/>
            <a:chOff x="206375" y="682625"/>
            <a:chExt cx="3568699" cy="938212"/>
          </a:xfrm>
        </p:grpSpPr>
        <p:cxnSp>
          <p:nvCxnSpPr>
            <p:cNvPr id="567" name="Shape 567"/>
            <p:cNvCxnSpPr/>
            <p:nvPr/>
          </p:nvCxnSpPr>
          <p:spPr>
            <a:xfrm>
              <a:off x="2184400" y="1085850"/>
              <a:ext cx="1590674" cy="530224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68" name="Shape 568"/>
            <p:cNvSpPr txBox="1"/>
            <p:nvPr/>
          </p:nvSpPr>
          <p:spPr>
            <a:xfrm>
              <a:off x="206375" y="682625"/>
              <a:ext cx="2155824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nucleus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▪control cell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▪protects DNA</a:t>
              </a:r>
            </a:p>
          </p:txBody>
        </p:sp>
      </p:grpSp>
      <p:grpSp>
        <p:nvGrpSpPr>
          <p:cNvPr id="569" name="Shape 569"/>
          <p:cNvGrpSpPr/>
          <p:nvPr/>
        </p:nvGrpSpPr>
        <p:grpSpPr>
          <a:xfrm>
            <a:off x="5146675" y="1463675"/>
            <a:ext cx="3843336" cy="657225"/>
            <a:chOff x="5146675" y="1463675"/>
            <a:chExt cx="3843336" cy="657225"/>
          </a:xfrm>
        </p:grpSpPr>
        <p:cxnSp>
          <p:nvCxnSpPr>
            <p:cNvPr id="570" name="Shape 570"/>
            <p:cNvCxnSpPr/>
            <p:nvPr/>
          </p:nvCxnSpPr>
          <p:spPr>
            <a:xfrm flipH="1" rot="10800000">
              <a:off x="5146675" y="1812925"/>
              <a:ext cx="1838325" cy="307974"/>
            </a:xfrm>
            <a:prstGeom prst="straightConnector1">
              <a:avLst/>
            </a:prstGeom>
            <a:noFill/>
            <a:ln cap="flat" cmpd="sng" w="5715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71" name="Shape 571"/>
            <p:cNvSpPr txBox="1"/>
            <p:nvPr/>
          </p:nvSpPr>
          <p:spPr>
            <a:xfrm>
              <a:off x="6878636" y="1463675"/>
              <a:ext cx="2111375" cy="6334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ribosomes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▪make proteins</a:t>
              </a:r>
            </a:p>
          </p:txBody>
        </p:sp>
      </p:grpSp>
      <p:grpSp>
        <p:nvGrpSpPr>
          <p:cNvPr id="572" name="Shape 572"/>
          <p:cNvGrpSpPr/>
          <p:nvPr/>
        </p:nvGrpSpPr>
        <p:grpSpPr>
          <a:xfrm>
            <a:off x="127000" y="1751011"/>
            <a:ext cx="3101973" cy="938212"/>
            <a:chOff x="127000" y="1751011"/>
            <a:chExt cx="3101973" cy="938212"/>
          </a:xfrm>
        </p:grpSpPr>
        <p:cxnSp>
          <p:nvCxnSpPr>
            <p:cNvPr id="573" name="Shape 573"/>
            <p:cNvCxnSpPr/>
            <p:nvPr/>
          </p:nvCxnSpPr>
          <p:spPr>
            <a:xfrm flipH="1" rot="10800000">
              <a:off x="1814511" y="1789111"/>
              <a:ext cx="1414462" cy="127000"/>
            </a:xfrm>
            <a:prstGeom prst="straightConnector1">
              <a:avLst/>
            </a:prstGeom>
            <a:noFill/>
            <a:ln cap="flat" cmpd="sng" w="5715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74" name="Shape 574"/>
            <p:cNvSpPr txBox="1"/>
            <p:nvPr/>
          </p:nvSpPr>
          <p:spPr>
            <a:xfrm>
              <a:off x="127000" y="1751011"/>
              <a:ext cx="2511425" cy="938212"/>
            </a:xfrm>
            <a:prstGeom prst="rect">
              <a:avLst/>
            </a:prstGeom>
            <a:solidFill>
              <a:srgbClr val="FFFF00"/>
            </a:solidFill>
            <a:ln cap="flat" cmpd="sng" w="3810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0" wrap="square" tIns="91425">
              <a:noAutofit/>
            </a:bodyPr>
            <a:lstStyle/>
            <a:p>
              <a:pPr indent="-119062" lvl="0" marL="119062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ct val="25000"/>
                <a:buFont typeface="Arial"/>
                <a:buNone/>
              </a:pPr>
              <a:r>
                <a:rPr b="1" i="0" lang="en-US" sz="2000" u="sng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cytoplasm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▪jelly-like material </a:t>
              </a:r>
            </a:p>
            <a:p>
              <a:pPr indent="-119062" lvl="0" marL="119062" marR="0" rtl="0" algn="l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116A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  around organelles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size comparison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600075" y="1460500"/>
            <a:ext cx="5697536" cy="5286375"/>
            <a:chOff x="701675" y="1296987"/>
            <a:chExt cx="5697536" cy="5286375"/>
          </a:xfrm>
        </p:grpSpPr>
        <p:pic>
          <p:nvPicPr>
            <p:cNvPr id="111" name="Shape 111"/>
            <p:cNvPicPr preferRelativeResize="0"/>
            <p:nvPr/>
          </p:nvPicPr>
          <p:blipFill rotWithShape="1">
            <a:blip r:embed="rId3">
              <a:alphaModFix/>
            </a:blip>
            <a:srcRect b="4800" l="1150" r="1724" t="1199"/>
            <a:stretch/>
          </p:blipFill>
          <p:spPr>
            <a:xfrm>
              <a:off x="701675" y="1296987"/>
              <a:ext cx="5697536" cy="5286375"/>
            </a:xfrm>
            <a:prstGeom prst="rect">
              <a:avLst/>
            </a:prstGeom>
            <a:noFill/>
            <a:ln>
              <a:noFill/>
            </a:ln>
            <a:effectLst>
              <a:outerShdw blurRad="63500" dir="2700000" dist="35921">
                <a:srgbClr val="808080"/>
              </a:outerShdw>
            </a:effectLst>
          </p:spPr>
        </p:pic>
        <p:sp>
          <p:nvSpPr>
            <p:cNvPr id="112" name="Shape 112"/>
            <p:cNvSpPr txBox="1"/>
            <p:nvPr/>
          </p:nvSpPr>
          <p:spPr>
            <a:xfrm>
              <a:off x="4116387" y="2247900"/>
              <a:ext cx="1752600" cy="304799"/>
            </a:xfrm>
            <a:prstGeom prst="rect">
              <a:avLst/>
            </a:prstGeom>
            <a:solidFill>
              <a:srgbClr val="8FD8FF"/>
            </a:solidFill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Bacterial cell</a:t>
              </a:r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2566986" y="1828800"/>
              <a:ext cx="1828800" cy="304799"/>
            </a:xfrm>
            <a:prstGeom prst="rect">
              <a:avLst/>
            </a:prstGeom>
            <a:solidFill>
              <a:srgbClr val="9FDFFF"/>
            </a:solidFill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1" i="0" lang="en-US" sz="20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Animal cell</a:t>
              </a:r>
            </a:p>
          </p:txBody>
        </p:sp>
      </p:grpSp>
      <p:sp>
        <p:nvSpPr>
          <p:cNvPr id="114" name="Shape 114"/>
          <p:cNvSpPr txBox="1"/>
          <p:nvPr/>
        </p:nvSpPr>
        <p:spPr>
          <a:xfrm>
            <a:off x="3675062" y="6042025"/>
            <a:ext cx="5322887" cy="701674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5425" lvl="0" marL="2254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00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micron = micrometer = 1/1,000,000 meter</a:t>
            </a:r>
          </a:p>
          <a:p>
            <a:pPr indent="-225425" lvl="0" marL="2254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00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diameter of human hair = ~20 microns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284912" y="1882775"/>
            <a:ext cx="2951161" cy="1908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bacteria</a:t>
            </a:r>
          </a:p>
          <a:p>
            <a:pPr indent="-2317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1-10 microns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 cells </a:t>
            </a:r>
          </a:p>
          <a:p>
            <a:pPr indent="-231775" lvl="1" marL="39687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10-100 microns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340593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8700" y="3600450"/>
            <a:ext cx="2463799" cy="2697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study cells?</a:t>
            </a:r>
          </a:p>
        </p:txBody>
      </p:sp>
      <p:sp>
        <p:nvSpPr>
          <p:cNvPr descr="Rectangle: Click to edit Master text styles Second level Third level Fourth level Fifth level" id="122" name="Shape 122"/>
          <p:cNvSpPr txBox="1"/>
          <p:nvPr>
            <p:ph idx="1" type="body"/>
          </p:nvPr>
        </p:nvSpPr>
        <p:spPr>
          <a:xfrm>
            <a:off x="654050" y="1371600"/>
            <a:ext cx="848994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Cells → Tissues → Organs → Bodies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bodies are made up of cells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cells do all the work of life!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100261" y="4084637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747961" y="3449637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3013075" y="4084637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762250" y="4760912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008186" y="5091112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1373187" y="4654550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1477962" y="3648075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060575" y="3198811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838450" y="3159125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3381375" y="3794125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3367087" y="4746625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957511" y="5341937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058986" y="5508625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1277937" y="5216525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682625" y="4435475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762000" y="3589337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1211262" y="3033711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084386" y="2820986"/>
            <a:ext cx="974725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2019300" y="4262437"/>
            <a:ext cx="974725" cy="13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4510087" y="4248150"/>
            <a:ext cx="1252536" cy="59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265112" y="6310312"/>
            <a:ext cx="1851024" cy="547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2340593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4300" y="3117850"/>
            <a:ext cx="2543174" cy="27844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: Click to edit Master text styles Second level Third level Fourth level Fifth level" id="149" name="Shape 149"/>
          <p:cNvSpPr txBox="1"/>
          <p:nvPr>
            <p:ph idx="1" type="body"/>
          </p:nvPr>
        </p:nvSpPr>
        <p:spPr>
          <a:xfrm>
            <a:off x="560387" y="1371600"/>
            <a:ext cx="8583611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What jobs do cells have to do for an organism to live…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“breathe” 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1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gas exchange: O</a:t>
            </a:r>
            <a:r>
              <a:rPr b="1" baseline="-25000" i="0" lang="en-US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 vs. CO</a:t>
            </a:r>
            <a:r>
              <a:rPr b="1" baseline="-25000" i="0" lang="en-US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out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0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eat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take in &amp; digest food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0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 energy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0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build molecules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proteins, carbohydrates, fats, nucleic acids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0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remove wastes</a:t>
            </a:r>
            <a:r>
              <a:rPr b="1" i="0" lang="en-US" sz="2000" u="sng" cap="none" strike="noStrike">
                <a:solidFill>
                  <a:srgbClr val="ED00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0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control internal conditions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1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0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respond to external environment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b="1" i="0" lang="en-US" sz="20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build more cells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growth, repair, reproduction &amp; development</a:t>
            </a: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Work of Life</a:t>
            </a:r>
          </a:p>
        </p:txBody>
      </p:sp>
      <p:sp>
        <p:nvSpPr>
          <p:cNvPr id="151" name="Shape 151"/>
          <p:cNvSpPr/>
          <p:nvPr/>
        </p:nvSpPr>
        <p:spPr>
          <a:xfrm>
            <a:off x="4303712" y="2771775"/>
            <a:ext cx="2087561" cy="1366837"/>
          </a:xfrm>
          <a:prstGeom prst="irregularSeal1">
            <a:avLst/>
          </a:prstGeom>
          <a:solidFill>
            <a:srgbClr val="CC0000"/>
          </a:solidFill>
          <a:ln cap="flat" cmpd="sng" w="57150">
            <a:solidFill>
              <a:srgbClr val="FF6404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18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FFEA18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156" name="Shape 156"/>
          <p:cNvSpPr txBox="1"/>
          <p:nvPr>
            <p:ph idx="1" type="body"/>
          </p:nvPr>
        </p:nvSpPr>
        <p:spPr>
          <a:xfrm>
            <a:off x="679450" y="1423987"/>
            <a:ext cx="7931149" cy="5186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Cells have 3 main jobs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 energy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need energy for all activities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need to clean up waste produced </a:t>
            </a:r>
            <a:b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while making energy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 proteins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proteins do all the work in a cell, </a:t>
            </a:r>
            <a:b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so we need lots of them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 more cells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for growth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to replace damaged or diseased cells</a:t>
            </a: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Jobs of Cells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3795" l="17999" r="27000" t="0"/>
          <a:stretch/>
        </p:blipFill>
        <p:spPr>
          <a:xfrm>
            <a:off x="7043736" y="0"/>
            <a:ext cx="2259012" cy="280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14998" l="27000" r="26999" t="0"/>
          <a:stretch/>
        </p:blipFill>
        <p:spPr>
          <a:xfrm>
            <a:off x="5422900" y="0"/>
            <a:ext cx="1674812" cy="231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6827836" y="2543175"/>
            <a:ext cx="2195511" cy="1168400"/>
          </a:xfrm>
          <a:prstGeom prst="wedgeEllipseCallout">
            <a:avLst>
              <a:gd fmla="val 3374" name="adj1"/>
              <a:gd fmla="val -21101" name="adj2"/>
            </a:avLst>
          </a:prstGeom>
          <a:solidFill>
            <a:srgbClr val="FFEA18"/>
          </a:solidFill>
          <a:ln cap="flat" cmpd="sng" w="3810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25000"/>
              <a:buFont typeface="Comic Sans MS"/>
              <a:buNone/>
            </a:pPr>
            <a: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organelles</a:t>
            </a:r>
            <a:b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all these</a:t>
            </a:r>
            <a:b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jobs</a:t>
            </a:r>
            <a:r>
              <a:rPr b="1" i="1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Organelles</a:t>
            </a:r>
          </a:p>
        </p:txBody>
      </p:sp>
      <p:sp>
        <p:nvSpPr>
          <p:cNvPr descr="Rectangle: Click to edit Master text styles Second level Third level Fourth level Fifth level" id="166" name="Shape 166"/>
          <p:cNvSpPr txBox="1"/>
          <p:nvPr>
            <p:ph idx="1" type="body"/>
          </p:nvPr>
        </p:nvSpPr>
        <p:spPr>
          <a:xfrm>
            <a:off x="723900" y="1352550"/>
            <a:ext cx="8274049" cy="1236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Organelles do the work of cells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structure has a job to do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keeps the cell alive; keeps you alive</a:t>
            </a:r>
          </a:p>
        </p:txBody>
      </p:sp>
      <p:pic>
        <p:nvPicPr>
          <p:cNvPr descr="AnimalCell-NL" id="167" name="Shape 167"/>
          <p:cNvPicPr preferRelativeResize="0"/>
          <p:nvPr/>
        </p:nvPicPr>
        <p:blipFill rotWithShape="1">
          <a:blip r:embed="rId3">
            <a:alphaModFix/>
          </a:blip>
          <a:srcRect b="12939" l="3636" r="9091" t="23529"/>
          <a:stretch/>
        </p:blipFill>
        <p:spPr>
          <a:xfrm>
            <a:off x="792162" y="2611436"/>
            <a:ext cx="7675561" cy="431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426200" y="6465887"/>
            <a:ext cx="26257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Model Animal Cell</a:t>
            </a:r>
          </a:p>
        </p:txBody>
      </p:sp>
      <p:pic>
        <p:nvPicPr>
          <p:cNvPr descr="penguinL"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0" y="5464175"/>
            <a:ext cx="1371599" cy="139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98425" y="3486150"/>
            <a:ext cx="2195511" cy="1001711"/>
          </a:xfrm>
          <a:prstGeom prst="wedgeEllipseCallout">
            <a:avLst>
              <a:gd fmla="val 9277" name="adj1"/>
              <a:gd fmla="val 46041" name="adj2"/>
            </a:avLst>
          </a:prstGeom>
          <a:solidFill>
            <a:srgbClr val="FFEA18"/>
          </a:solidFill>
          <a:ln cap="flat" cmpd="sng" w="3810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25000"/>
              <a:buFont typeface="Comic Sans MS"/>
              <a:buNone/>
            </a:pPr>
            <a: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They’re like</a:t>
            </a:r>
            <a:b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mini-organs</a:t>
            </a:r>
            <a:r>
              <a:rPr b="1" i="1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r>
              <a:rPr b="1" i="0" lang="en-US" sz="180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Cells need power</a:t>
            </a:r>
            <a:r>
              <a:rPr b="1" i="1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descr="Rectangle: Click to edit Master text styles Second level Third level Fourth level Fifth level" id="176" name="Shape 176"/>
          <p:cNvSpPr txBox="1"/>
          <p:nvPr>
            <p:ph idx="1" type="body"/>
          </p:nvPr>
        </p:nvSpPr>
        <p:spPr>
          <a:xfrm>
            <a:off x="838200" y="1381125"/>
            <a:ext cx="8085137" cy="5233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Making energy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fuel daily life &amp; growth, the cell must…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take in food &amp; digest it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take in oxygen (O</a:t>
            </a:r>
            <a:r>
              <a:rPr b="1" baseline="-25000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make ATP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remove waste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organelles that do this work…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cell membrane 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vacuoles 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</a:p>
        </p:txBody>
      </p:sp>
      <p:sp>
        <p:nvSpPr>
          <p:cNvPr id="177" name="Shape 177"/>
          <p:cNvSpPr/>
          <p:nvPr/>
        </p:nvSpPr>
        <p:spPr>
          <a:xfrm>
            <a:off x="274637" y="3043236"/>
            <a:ext cx="1255711" cy="822324"/>
          </a:xfrm>
          <a:prstGeom prst="irregularSeal1">
            <a:avLst/>
          </a:prstGeom>
          <a:solidFill>
            <a:srgbClr val="CC0000"/>
          </a:solidFill>
          <a:ln cap="flat" cmpd="sng" w="57150">
            <a:solidFill>
              <a:srgbClr val="FF6404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18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FFEA18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  <p:pic>
        <p:nvPicPr>
          <p:cNvPr descr="mitochondria1"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3425" y="5267325"/>
            <a:ext cx="1889125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tochondria2"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7486" y="4484687"/>
            <a:ext cx="1368425" cy="89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184" name="Shape 184"/>
          <p:cNvSpPr txBox="1"/>
          <p:nvPr>
            <p:ph idx="1" type="body"/>
          </p:nvPr>
        </p:nvSpPr>
        <p:spPr>
          <a:xfrm>
            <a:off x="254000" y="1371600"/>
            <a:ext cx="8356600" cy="505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sng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separates cell from outside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controls what enters or leaves cell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, CO</a:t>
            </a:r>
            <a:r>
              <a:rPr b="1" baseline="-25000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, food, H</a:t>
            </a:r>
            <a:r>
              <a:rPr b="1" baseline="-25000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O, nutrients, waste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recognizes signals from other cells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allows communication between cells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b="1" i="0" lang="en-US" sz="3000" u="sng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layer of fat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phospholipid bilayer</a:t>
            </a:r>
          </a:p>
          <a:p>
            <a:pPr indent="-234950" lvl="2" marL="10858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</a:p>
        </p:txBody>
      </p:sp>
      <p:grpSp>
        <p:nvGrpSpPr>
          <p:cNvPr id="186" name="Shape 186"/>
          <p:cNvGrpSpPr/>
          <p:nvPr/>
        </p:nvGrpSpPr>
        <p:grpSpPr>
          <a:xfrm>
            <a:off x="7888286" y="528637"/>
            <a:ext cx="860425" cy="2698749"/>
            <a:chOff x="7685086" y="528637"/>
            <a:chExt cx="860425" cy="2698749"/>
          </a:xfrm>
        </p:grpSpPr>
        <p:sp>
          <p:nvSpPr>
            <p:cNvPr id="187" name="Shape 187"/>
            <p:cNvSpPr/>
            <p:nvPr/>
          </p:nvSpPr>
          <p:spPr>
            <a:xfrm>
              <a:off x="7943850" y="1349375"/>
              <a:ext cx="238124" cy="1878011"/>
            </a:xfrm>
            <a:custGeom>
              <a:pathLst>
                <a:path extrusionOk="0" h="120000" w="120000">
                  <a:moveTo>
                    <a:pt x="36800" y="0"/>
                  </a:moveTo>
                  <a:cubicBezTo>
                    <a:pt x="18400" y="8419"/>
                    <a:pt x="0" y="16838"/>
                    <a:pt x="9600" y="23634"/>
                  </a:cubicBezTo>
                  <a:cubicBezTo>
                    <a:pt x="19200" y="30431"/>
                    <a:pt x="85600" y="34387"/>
                    <a:pt x="96800" y="40574"/>
                  </a:cubicBezTo>
                  <a:cubicBezTo>
                    <a:pt x="108000" y="46762"/>
                    <a:pt x="86400" y="54065"/>
                    <a:pt x="76800" y="60862"/>
                  </a:cubicBezTo>
                  <a:cubicBezTo>
                    <a:pt x="67200" y="67658"/>
                    <a:pt x="30400" y="74860"/>
                    <a:pt x="36800" y="81149"/>
                  </a:cubicBezTo>
                  <a:cubicBezTo>
                    <a:pt x="43200" y="87438"/>
                    <a:pt x="113600" y="92409"/>
                    <a:pt x="116800" y="98901"/>
                  </a:cubicBezTo>
                  <a:cubicBezTo>
                    <a:pt x="120000" y="105393"/>
                    <a:pt x="66400" y="116449"/>
                    <a:pt x="56800" y="120000"/>
                  </a:cubicBezTo>
                </a:path>
              </a:pathLst>
            </a:cu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8208961" y="1349375"/>
              <a:ext cx="238124" cy="1878011"/>
            </a:xfrm>
            <a:custGeom>
              <a:pathLst>
                <a:path extrusionOk="0" h="120000" w="120000">
                  <a:moveTo>
                    <a:pt x="36800" y="0"/>
                  </a:moveTo>
                  <a:cubicBezTo>
                    <a:pt x="18400" y="8419"/>
                    <a:pt x="0" y="16838"/>
                    <a:pt x="9600" y="23634"/>
                  </a:cubicBezTo>
                  <a:cubicBezTo>
                    <a:pt x="19200" y="30431"/>
                    <a:pt x="85600" y="34387"/>
                    <a:pt x="96800" y="40574"/>
                  </a:cubicBezTo>
                  <a:cubicBezTo>
                    <a:pt x="108000" y="46762"/>
                    <a:pt x="86400" y="54065"/>
                    <a:pt x="76800" y="60862"/>
                  </a:cubicBezTo>
                  <a:cubicBezTo>
                    <a:pt x="67200" y="67658"/>
                    <a:pt x="30400" y="74860"/>
                    <a:pt x="36800" y="81149"/>
                  </a:cubicBezTo>
                  <a:cubicBezTo>
                    <a:pt x="43200" y="87438"/>
                    <a:pt x="113600" y="92409"/>
                    <a:pt x="116800" y="98901"/>
                  </a:cubicBezTo>
                  <a:cubicBezTo>
                    <a:pt x="120000" y="105393"/>
                    <a:pt x="66400" y="116449"/>
                    <a:pt x="56800" y="120000"/>
                  </a:cubicBezTo>
                </a:path>
              </a:pathLst>
            </a:cu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685086" y="528637"/>
              <a:ext cx="860425" cy="860425"/>
            </a:xfrm>
            <a:prstGeom prst="ellipse">
              <a:avLst/>
            </a:prstGeom>
            <a:solidFill>
              <a:srgbClr val="FFEA18"/>
            </a:solidFill>
            <a:ln cap="flat" cmpd="sng" w="38100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Shape 190"/>
          <p:cNvSpPr/>
          <p:nvPr/>
        </p:nvSpPr>
        <p:spPr>
          <a:xfrm>
            <a:off x="7559675" y="2260600"/>
            <a:ext cx="1497012" cy="406399"/>
          </a:xfrm>
          <a:prstGeom prst="roundRect">
            <a:avLst>
              <a:gd fmla="val 16667" name="adj"/>
            </a:avLst>
          </a:prstGeom>
          <a:solidFill>
            <a:srgbClr val="FFEA18"/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lipid “tail”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7537450" y="569912"/>
            <a:ext cx="1541461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b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“head”</a:t>
            </a:r>
          </a:p>
        </p:txBody>
      </p:sp>
      <p:grpSp>
        <p:nvGrpSpPr>
          <p:cNvPr id="192" name="Shape 192"/>
          <p:cNvGrpSpPr/>
          <p:nvPr/>
        </p:nvGrpSpPr>
        <p:grpSpPr>
          <a:xfrm>
            <a:off x="6059486" y="338136"/>
            <a:ext cx="1374774" cy="912811"/>
            <a:chOff x="5788024" y="455611"/>
            <a:chExt cx="1374774" cy="912811"/>
          </a:xfrm>
        </p:grpSpPr>
        <p:grpSp>
          <p:nvGrpSpPr>
            <p:cNvPr id="193" name="Shape 193"/>
            <p:cNvGrpSpPr/>
            <p:nvPr/>
          </p:nvGrpSpPr>
          <p:grpSpPr>
            <a:xfrm>
              <a:off x="6059486" y="455611"/>
              <a:ext cx="290511" cy="912811"/>
              <a:chOff x="7685086" y="528637"/>
              <a:chExt cx="860425" cy="2698749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Shape 197"/>
            <p:cNvGrpSpPr/>
            <p:nvPr/>
          </p:nvGrpSpPr>
          <p:grpSpPr>
            <a:xfrm>
              <a:off x="6330949" y="455611"/>
              <a:ext cx="290511" cy="912811"/>
              <a:chOff x="7685086" y="528637"/>
              <a:chExt cx="860425" cy="2698749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Shape 201"/>
            <p:cNvGrpSpPr/>
            <p:nvPr/>
          </p:nvGrpSpPr>
          <p:grpSpPr>
            <a:xfrm>
              <a:off x="6602411" y="455611"/>
              <a:ext cx="290511" cy="912811"/>
              <a:chOff x="7685086" y="528637"/>
              <a:chExt cx="860425" cy="2698749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Shape 205"/>
            <p:cNvGrpSpPr/>
            <p:nvPr/>
          </p:nvGrpSpPr>
          <p:grpSpPr>
            <a:xfrm>
              <a:off x="6872286" y="455611"/>
              <a:ext cx="290511" cy="912811"/>
              <a:chOff x="7685086" y="528637"/>
              <a:chExt cx="860425" cy="2698749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Shape 209"/>
            <p:cNvGrpSpPr/>
            <p:nvPr/>
          </p:nvGrpSpPr>
          <p:grpSpPr>
            <a:xfrm>
              <a:off x="5788024" y="455611"/>
              <a:ext cx="290511" cy="912811"/>
              <a:chOff x="7685086" y="528637"/>
              <a:chExt cx="860425" cy="2698749"/>
            </a:xfrm>
          </p:grpSpPr>
          <p:sp>
            <p:nvSpPr>
              <p:cNvPr id="210" name="Shape 210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" name="Shape 213"/>
          <p:cNvGrpSpPr/>
          <p:nvPr/>
        </p:nvGrpSpPr>
        <p:grpSpPr>
          <a:xfrm flipH="1" rot="10800000">
            <a:off x="6045199" y="1250950"/>
            <a:ext cx="1374774" cy="912811"/>
            <a:chOff x="5788024" y="455611"/>
            <a:chExt cx="1374774" cy="912811"/>
          </a:xfrm>
        </p:grpSpPr>
        <p:grpSp>
          <p:nvGrpSpPr>
            <p:cNvPr id="214" name="Shape 214"/>
            <p:cNvGrpSpPr/>
            <p:nvPr/>
          </p:nvGrpSpPr>
          <p:grpSpPr>
            <a:xfrm>
              <a:off x="6059486" y="455611"/>
              <a:ext cx="290511" cy="912811"/>
              <a:chOff x="7685086" y="528637"/>
              <a:chExt cx="860425" cy="2698749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Shape 218"/>
            <p:cNvGrpSpPr/>
            <p:nvPr/>
          </p:nvGrpSpPr>
          <p:grpSpPr>
            <a:xfrm>
              <a:off x="6330949" y="455611"/>
              <a:ext cx="290511" cy="912811"/>
              <a:chOff x="7685086" y="528637"/>
              <a:chExt cx="860425" cy="2698749"/>
            </a:xfrm>
          </p:grpSpPr>
          <p:sp>
            <p:nvSpPr>
              <p:cNvPr id="219" name="Shape 219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" name="Shape 222"/>
            <p:cNvGrpSpPr/>
            <p:nvPr/>
          </p:nvGrpSpPr>
          <p:grpSpPr>
            <a:xfrm>
              <a:off x="6602411" y="455611"/>
              <a:ext cx="290511" cy="912811"/>
              <a:chOff x="7685086" y="528637"/>
              <a:chExt cx="860425" cy="2698749"/>
            </a:xfrm>
          </p:grpSpPr>
          <p:sp>
            <p:nvSpPr>
              <p:cNvPr id="223" name="Shape 223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Shape 226"/>
            <p:cNvGrpSpPr/>
            <p:nvPr/>
          </p:nvGrpSpPr>
          <p:grpSpPr>
            <a:xfrm>
              <a:off x="6872286" y="455611"/>
              <a:ext cx="290511" cy="912811"/>
              <a:chOff x="7685086" y="528637"/>
              <a:chExt cx="860425" cy="2698749"/>
            </a:xfrm>
          </p:grpSpPr>
          <p:sp>
            <p:nvSpPr>
              <p:cNvPr id="227" name="Shape 227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Shape 230"/>
            <p:cNvGrpSpPr/>
            <p:nvPr/>
          </p:nvGrpSpPr>
          <p:grpSpPr>
            <a:xfrm>
              <a:off x="5788024" y="455611"/>
              <a:ext cx="290511" cy="912811"/>
              <a:chOff x="7685086" y="528637"/>
              <a:chExt cx="860425" cy="2698749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7943850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8208961" y="1349375"/>
                <a:ext cx="238124" cy="1878011"/>
              </a:xfrm>
              <a:custGeom>
                <a:pathLst>
                  <a:path extrusionOk="0" h="120000" w="120000">
                    <a:moveTo>
                      <a:pt x="36800" y="0"/>
                    </a:moveTo>
                    <a:cubicBezTo>
                      <a:pt x="18400" y="8419"/>
                      <a:pt x="0" y="16838"/>
                      <a:pt x="9600" y="23634"/>
                    </a:cubicBezTo>
                    <a:cubicBezTo>
                      <a:pt x="19200" y="30431"/>
                      <a:pt x="85600" y="34387"/>
                      <a:pt x="96800" y="40574"/>
                    </a:cubicBezTo>
                    <a:cubicBezTo>
                      <a:pt x="108000" y="46762"/>
                      <a:pt x="86400" y="54065"/>
                      <a:pt x="76800" y="60862"/>
                    </a:cubicBezTo>
                    <a:cubicBezTo>
                      <a:pt x="67200" y="67658"/>
                      <a:pt x="30400" y="74860"/>
                      <a:pt x="36800" y="81149"/>
                    </a:cubicBezTo>
                    <a:cubicBezTo>
                      <a:pt x="43200" y="87438"/>
                      <a:pt x="113600" y="92409"/>
                      <a:pt x="116800" y="98901"/>
                    </a:cubicBezTo>
                    <a:cubicBezTo>
                      <a:pt x="120000" y="105393"/>
                      <a:pt x="66400" y="116449"/>
                      <a:pt x="56800" y="120000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7685086" y="528637"/>
                <a:ext cx="860425" cy="860425"/>
              </a:xfrm>
              <a:prstGeom prst="ellipse">
                <a:avLst/>
              </a:prstGeom>
              <a:solidFill>
                <a:srgbClr val="FFEA18"/>
              </a:solidFill>
              <a:ln cap="flat" cmpd="sng" w="38100">
                <a:solidFill>
                  <a:srgbClr val="CC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descr="cell_membrane" id="234" name="Shape 234"/>
          <p:cNvPicPr preferRelativeResize="0"/>
          <p:nvPr/>
        </p:nvPicPr>
        <p:blipFill rotWithShape="1">
          <a:blip r:embed="rId3">
            <a:alphaModFix/>
          </a:blip>
          <a:srcRect b="9381" l="0" r="0" t="0"/>
          <a:stretch/>
        </p:blipFill>
        <p:spPr>
          <a:xfrm>
            <a:off x="5059362" y="3979862"/>
            <a:ext cx="4037012" cy="27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