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D85C-710D-4742-A3CB-840AE97EB1A9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BDAA7-F0F1-4EFB-A9B5-74A3E086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6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http://ecx.images-amazon.com/images/I/71PWRTtmO8L.gif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FCB938-A37B-429D-9BDA-F3451C468EDC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0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iSR3Yw6FX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en.wikipedia.org/wiki/File:Gyroscope_precession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Earths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13" descr="http://www.how-to-play-badminton.com/image-files/racket-balance-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59876"/>
            <a:ext cx="4924425" cy="23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://ecx.images-amazon.com/images/I/71PWRTtmO8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9575" y="4405648"/>
            <a:ext cx="289877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Barycenter</a:t>
            </a:r>
            <a:endParaRPr lang="en-US" dirty="0" smtClean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685800" y="1841679"/>
            <a:ext cx="10820400" cy="231819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The point between two objects where they balance each other </a:t>
            </a:r>
          </a:p>
          <a:p>
            <a:pPr lvl="1" eaLnBrk="1" hangingPunct="1"/>
            <a:r>
              <a:rPr lang="en-US" sz="2400" dirty="0"/>
              <a:t>The center of mass where two or more celestial bodies orbit each other. </a:t>
            </a:r>
          </a:p>
          <a:p>
            <a:pPr lvl="1" eaLnBrk="1" hangingPunct="1"/>
            <a:r>
              <a:rPr lang="en-US" sz="2400" dirty="0"/>
              <a:t>When a moon orbits a planet, or a planet orbits a star, both bodies are actually orbiting around a point that lies outside the center of the larger body. (1,710 km)</a:t>
            </a:r>
          </a:p>
        </p:txBody>
      </p:sp>
      <p:sp>
        <p:nvSpPr>
          <p:cNvPr id="2" name="AutoShape 7" descr="data:image/jpeg;base64,/9j/4AAQSkZJRgABAQAAAQABAAD/2wCEAAkGBxQSEBQUEhQVFRQVFRQUFBUUGBQUFhQVFRUXFxQUFBgYHCggGBwlHBQUITEhJSkrLi4uFx8zODMsNygtLisBCgoKDg0OFxAQGiwcHBwsLCwsLCwsLCssLCwsLCwsLCwsLCssLCwsLCwsNywsLCwsLCwsLCw3KzcrKyw3KzcsLP/AABEIAIUBSAMBIgACEQEDEQH/xAAbAAABBQEBAAAAAAAAAAAAAAAAAQIDBAYFB//EAEEQAAEDAgMEBggDBwMFAQAAAAEAAgMEERIhMQUGQVETYXGBkaEVFiIysdHh8BRCwQcjM1JygvE0U5IkQ2KispP/xAAZAQEBAQEBAQAAAAAAAAAAAAAAAQIDBAX/xAAhEQEBAAICAwADAQEAAAAAAAAAAQIREiEDMVEEIkETMv/aAAwDAQACEQMRAD8A9P2htF7HkA5LB7W37nEz2s91pwjPUjUrT711IjEjz+VpK8hF8r6nM9pzXHyZWdO2OMrUu3+qQDnp1lSx791JGvmVjpOPcpYTkufKtcY1vr1U8/MpfXqp5+ZWWCAFOdXjGp9eann5lB36qOfmVmAkTnTjGm9e6nn5lL68VNtT4lZWSUNCgbOXa+yOQzJTlkaxbEb9VHPzKQ791I1PmVk3lwF+vjw6lDLbFZ1jc3y58hyTlUsjaN35qefmUp35qefmVjw52K/AHP4FJ09nZ5g6Jyy+rrFsHb81OWfmUHfqpvr5lZgWslATlV4xp/Xmp5+ZSevVTz8ysylATlTji0vr1U8/MoG/VTz8yswnFmScqcY0534qefmUvrzUc/MrMHJNV5VnjGq9d6jn5ld/dDe2SaR0cmpGJhvy1C85srWyavoZo5B+VwJ7NHeRK1Mrs4x7UKtyeKoqlG64BGhAIUoK7ueln8SUfiCoEl1TUWPxJSGqKrkoKJpY/FFNNWVDdNJQ0n/GOTTWuVcpCqaT/jXJPxzlXSFDSwa9yadoOVYppVNLXpByPSLlTQoadSiq3OdYoUGy/fSIzWM/ahNaPCPzuA7gbledA5rX/tOqcVWGcGA+JOZ8ljW63Xlz7rvj6DzmE+LQ9pUJd7SeNbffH5rOlWQnYu/qTIyFKFlVfpjw15HVRGs4FqdVS8BnzP1VSM+1Y6XV0zcim975Z8utXomMABB7/mqr7aNztmnRi/snK58LDMK1IllqQbW5/BQPlGZOuYyt4q81rRoog8G4t5aqbasFO0YfZPaetVqhgDss+Hen3yNuZGnDl5ohhuDz0z5c1Z0l76NilDTY35a3UzakX0KqOYAeauUrGuHXyVsTHK+k8cgOhz5cVK1Udp1McEZdJnyH5nHkFk9n7ZqJKoOb7V8uj/KGdfLtTHC2baueul3a7nGrmbepNhHhEBNgSwe8OA7OtXqavna2OHC0y9E6V5kuPZBIaMuOgXYhomtlklBOKQNDgbWGEWFsrqKv2Y2VweS9jgC3EwgEtOrTcaZrXKemeN9uYNq9JJSuaLdIyY2u7Isa64sCA7MHUJKHbMrhA5zI8MznMFsVwQSAezLTqXRbsmMOiLbjomvawC1rPBBvlmc7ptPsZjWxNBdaFxe3MXJJJ9rLPXgm8TWSHdqWRzHmRwI6R4HvXBBzGfDSyhq9tvaZXBjTFC9rHkk43XIBLeAsSF06DZ7YcWFziHEuwkggEm5tlfxVap2LG95cS4Bzg57AfYeRoXC36pLjtdXTXfspE889RNNKXNieYms6SazTgaGgMxdHhDb6i97G65e9FRI7a9cwu2q5kYp8DdnOOGPFA0uMjcw0E5i1vzLtfs0wwzzRgm05Mljawe3g3LTDfwXa2tuDFPVS1IqayF82DpBBK2NpDGBjcsBJyHE8Su2N253GuZu/vDPDsiCQzRSvdI9mKoMjntAJwwljBjlm0Fhz42UFPvRLWHZMpvEX1s8UrI3Pa14jb+Zpzt/4m9lofUSnFPBCx80f4eR0scrHjpekeLPc4uaQb9nDJLQbjwQmDDJMRT1ElTGHOYbPkHtNccFy3tN+taZ7c1m/E3pGGmcyB0csz4SYjK4xEXw4pf4bn6EtAyuqVPv9V9HBM+Gn6GSu/BHCZBJmXAPAJIFsJ1vfqXZptwYI5Y5GS1A6Kc1ETMbDHG518bWtLM2uuL3uchYjO8w3Gp/w8UGObBFVisabsxGQFxwn2LYPbOVr9aHaGg3lqqiqnbBBE6np6r8LJic4TOLSRLI38oa02yOZHguLSftLc+dnsRdC+pNMI2mQ1DW3LWzvPuYcQ04XGa0r9zYPxTp2vmZjlbPJCx4EL5mXIkc3De9zc2dYkC4SUu6MUU2OOapbH0rphTtkwwCR3vHCG4iCSThLrdSp2r77VjxPs+BjnM6aru9zSWktiaXFhI4EltxxtZeZ109TLUV/RO2q+ZlZOyD8O5xpWWkOFkvK3LIWsvUN7tlySy0U0LcbqepDnNuB+6e0te7PW3sm3K6v7F2JHSuqDG55/ETyVD8ZBs+TUMsBZvbc9aGmPrxUVlfDQy1MlOI6KOeY07gySWY2a4B3IElZbb+1amJktGaieUU1fSxtmhcRUSRTRTExXHvPGEDPVy9N3k3ThrHMe90sUseTJoH9HIAdW3sbjuXOn/Z5SmlbTtdMwNmFQZWPHTPlDXNDnPc05+0TkBoENM1uU6Q174hLXxsdTvvFtEnpXuOQfCLZBupK1X7ONoPn2bC6Qlz2443OJJLujcW4iTqTZJsnc6OkkfUNlqaicRubGaiQSFtxfC3IWubDPyU+4eyHUmz4YpBaSxfICQbPeS5wuMsroR30XSJLqtL+y/fQk2V76FKzXlf7QP8AWO7/AIrLQ8Vqt/f9Y7v+Ky0Z17V5Mvdd56RN98p0js+74JrRmTzTJDp2oi7TjJSvdwHjyHFQwOVhlvFZrSEMP8uR8h1qta+VhlqfjkrtXJZht2eKgpYr66DnrfrSM1EyIkgD6d6lhpbX48L6d4UwbaQgaYQUpfa3jp5JaSINDYnLwtZKDd4tpax459SSWoa2+LIWv7XHkexRRVzL3xDIcDex7k1QskZA1yOn161HE4DXQ5K2fbNgfZsL2+CrVEOH7Gi1PiWf1KyEEE34XGSr7QqW04Ly7MWwji7qCr1u2RTtYCMQcXXA1AHHxIWYqJ5a2cZXccmtGjG/epW8cLe76Ztn8JUTS1k4yu45NaNGN+9StvsPZDadlhm4+87n1DkEmwNktp2ubq/LE7n1dQXULVnPPfU9NYY67pCEhSlNusNkTgmXTgUClMcUrimngirmzavopo5B+VwPdx8rr19huARodF4vZeoboV3S0kZJu5l4z/bkPKy7eO96c8nbASFJiRdd2BdF01xsFGyW6CUlNQi6oE0lBKRQF0JqLqgKYUpKaSgLoKS6S6C/so+2lTdk++lUZrzHf4A1bu/4rIvba/InwXp+88IdO7EARnrnxWQ23syNkbntuCAbNvcOdwAB5leO39q9Uw/WVl6ioawXcfme5c1+12HLst+q5dZI6R+t+H3yS12znxWxAi+lwQu0wmnnuTVU0gLbjO+autKpbE2a9kYxMOYD7Zg2PFdCkoTI4izuvqC8Xk8+OOVx+PZ4/BlljKrVpOHstdPp3exlrfLtOitQbM9sNPEgHO4vfTrVio2K0OJHujKw7Fzv5WPxufi364srXNdcu11t99qNo7QEcZLSC7IDiATxK7o2bHhx2BOE65+Sze8dK1sTnBwbYMGA3BeSTcjLNa8X5HPOY6Z8n4/DG5bZ187nNcXH3nC/XZXNnx2Z2m+Wef3wU09NGNnwvbIC900gfHxaA0YHE9ea6IhY2jpjC/pJHOk6SPTo7YbXPHJe/KXTx462m2W+2RPYpa9wuBa651PJKHWwXOtgCfgrj46gAOdARc2DnB2vVouPquvG2emf2tsmaeYYG+y1obicQBf3jl2m2XJdjdvYj6ckue04hmAND/UrOKoaPcAAzOX1RF050aPC36q3yWzSzxarsNCHrl2qBz8AmmSc6h//AKLE19a4346TlFiyXKmrSNRL4BQekSNGPI54mhbmLF27QOafey4TNpAm3RvJ6ntKuMkcdInf3PCWSf1ZLfS8TfsTiqBE3CFv9z3forEUMv8Atw/83/JTr6WWe4ssK1+4lX0ZkbJ7DHAPaXWAuMiLnq+CxnSS6COMHnicR8E6Ezh3tNiLb5gYrnvWsertLI9dO14P96P/AJBRP25Tj/ut7s/gvNMFUfdpXdXsvKeKWuOlMf8A8z+pXbmxxj0IbxU4H8S56mu+SY7eaAaYj2NWCGzNonSF46sLR8VK3ZG0v9sjt6MJypxjYyb1xjSOQ9wCh9bm/wC0/vLVlPQO0j+Uj+5g/VTR7rbROsgb2yfK6vKmo0L97uUR7z9E1u9brZw+BPyXDG5FW73p2+LipWbhTcaq3Zj+abqajsDepx0gd5/JSjb8x0pXn/l8lym7hn81VL3X+asM3Fj4zzn+6yu6mp9dBu1ag6U3i9rfinMrak/9hjf6pB+l1Uj3Lpxq6Z3bK79Fbh3apm6Rk/1PefiVezpPFJUE5thA6nOP6K9GTbO1+rTzUVPTNYLMaGjqUwVRe2SP3l0I2R76VKzWU3ofad3f8V51vjRTP/eNf+7aM2cRzI8Vvt7f9Qe/4rgygEEOFwQQR1FeC75V9CTeEePdIWPuDocld2ttmWoLTK4uIAAJ5BdLbWwMElmnEw3w/wAw6jzXS3d3EdOcUjnMj7AHO7Lr1TPceLLx3avsDbLmx4S1z+DSL5ADMXXQbteYOJETxfqGagoqYxPfFlZjiPvyXQaM+xePyeHDLK5WPVh5c8cdIztGcWPR+Dm/NOdtGoOfRtPa4DxtxTibm2XIdR/wlxEOsM8vvv08Vn/Dx/D/AHz+qslZUG4LA2/NwIz/AKc1xdttlMYx2IB1biyvkL3HWtN0htkM+SjmwuaWu0IsQb2zWsMMMLuRnLyZZTVrB0r/AMtyM+Fte9dqiPR1MQFyDhIJYWXJyIsdc+KZU7ALXXacTSbZ5HPnwKmZsKRhacbCRpe4I4j/AAvVc5Y4Y46y29I3d6MyOyzsLJu0ZDLI8Xs2A2aOsi5J8QP8rj7v7VaxrgSOmdJga05WtkHEctSr08Ajm9s3x2LuTrjUry2dvr42XHaj7T9B1E8LX89FZkjbcBvL4KeCJ78XRtJbmG8GjruVMaLoxYm7upRyUizMKwIbjIKKoNguhs1uJv2FZE2581CM7gZlUX7JYSch1ZBd6c3dlw+9VCDe/Pq/VSxenHGyWgaWKmZQLp/VL1qaXpSMFvBNfDYZKaR2fYoS5WM5SVUBIF7K/sigkqSAxtm/medG9/HsVOTivSNhNtTRD/wb1cF38ePJ5fJ+vpdpY8DGtuXYWht9L2FlKmpbr1TqPOVCS6CVUKkKS6QlAJChIVQJLoukuoApqMSQlUBQkuhB0NkH20JNkH20KVmshvf/ABz98VnKt9gtDvi79+e9ZLaEuRA4+Z4BeG/9V79/pHS3dYC1z3DNzrDLg3r7brrvnwjLkbKlQjBGI+QAHDPiU+XJjr8jn1W4Lv6cbGCopMRkcdTI5dCMLmbM0ceb3EeK6TDkuNKeWcRkeaa1trnUnkpQUiiI2ix7rpGC9jfgPPVThMLByQMljxXtb45qNw4kaga8CDmrLWgaJbIGy7HkOCSwcLXIBs7CRk5vC4y8Fo9jVsRYMdnP0u8DFlpYWyWe2dVvpn3aC+Ij+HqWcywHh1eC78W26R5Bu3FyPsuHaDmFMtvX4rjrU6dGavdJlGw5AA2GRIGbhwHBVaqTA3P3kk+8UeGzO7Dmfp3rP1s75TcuLR1anv4Ka2tymMR7Srw3IniLngF1aTabTHhYcrW7Vw+hba1rjjfO/aqw2dhzicW8wcx4Lckef/TtqGSZXGXmlx/YWXFY9hs8HtbmPmrMG0QTk4c7FS4uk8kd4Pz7kzFz15LnxV1xnx/TgE9s41J1U4tcloi6Y5VH1IGQSsn71eJczn5re078LWtvo0cTlYLGbKgMkg/labuPwC1b3ZZG+XZ3XXXCacc9Vb6U8yey4SvkOWZ8SqIPVfK9880/F7INueX6rq58Vzpb6E9euiQ1I0ufEqmScs9eGQCUS3BFrWyGXJTZxi30555dp1JTjKeZ81TxWt8Ne9A+z1qlkWxMeaTpes59arNlBByFxpzumYib3y6tAiaWPxWfFK6XK98lSB++u6QOsDzvw4qbXjFp0yjE1gcs+eWSrufbUC/WnN10GneqaWOmFvlxSdPc8Qq1+aI3G2SbOLQbtyfvLIVfdY/vs+pCscfJ7cDfV1qh3f8AFZnZ8XSztGrW+27u08/gu7v/AC2qHd/xVTdentGZCM5Dcf0jT9SvPJ+z12/rHVMQ6/Gyr7TIbBIeTHfBXguTvW61HL/SR4rpXPTD7PbaNvZ8Vfb1qpS+63sCtNcuNEzSn3UbCnlRBdKAkCUIFSoCLoAJCwHUA9oHcnWSAqoVrQNB4IcEpKS6BhGaUoOqVUQP95L+FDyBYXJsMueSWTVdDYrL1MQ5Ov4AlVER3Nqmn2Xxkdp+SeN1Ko/ni8XfJb+yA1dNN9sLBuhOfeljHZcn4K3TbnuD7vnu3+UNt53WwsjCmodqNNRBgDQAGj7upS3W2XDRWsASYAqdq3QAcU4tyFj2XU/RBL0YVO1V0V+XaPuyOhNgL/JWujHWjAEO0DY7aWv3gJnQ/d1Z6MIwIaVugtp25n9ErYrjPxP6KcR9qTAM0NVVdCQczkU8wKxgRZE7UnQniezJL0I1Kt2TcIQ7Vuh69er9Cmupxrc+St2RhCHa/u1FaQdyRTbvt/eoWo45+2C37jMteIh+Ym55DiV1YmBrQBkAAB2BO2pTXrZZT/Q3qzu4/BIFzkd5eoeFw99T/wBG/tA812ws7vw//pw3+Z7R5pVZaHIDsCnDr+ShapYdQuTK2EpKRICoHAp4KYntKgVKhIQgLpQEo0QqAJEBF1UNedEqSQZJUDSM1092c6pnUH//AAVzSutuo29Rfk1x+A/VahGzQCkCULo2clSBCoehNSoFQkCVEF0XSIRSoSIQBSISFAIQkQCaSlKRECEFIqOru/8AxEiXYH8VCscPJ7Xp9hMe4udqSUz1diQhNJyoG7sS5+19zIJsAdo0kjLj4oQmocqpj9n9N9j6pzdwacf4+qRCnGG6k9Raf7H1SjcWn+x9UITjDdA3Gp/sfVHqPT/Y+qEJxhun+pEH2PqkO49P9j6oQpxhyoG5EH2Pqg7kQfY+qEJxhyo9R6f7H1R6kU/2PqhCvGG6DuPBb6fVINx6f7H1SoTjDdJ6j0/2PqrWzd0YYnFzdSLadnWhCaibrpehY0o2KxCFdLypfQzEvoZiEK6OVJ6GYj0MxCE0cqX0MxHodiEIcqT0OxL6HYhCaOVHoZiPQzEITRyo9DMSehmIQocqPQrEehWIQro5UnoViT0JGhChyo9CRpfQkaEKnKpaXZjWODmoQhVLX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AutoShape 9" descr="data:image/jpeg;base64,/9j/4AAQSkZJRgABAQAAAQABAAD/2wCEAAkGBxQSEBQUEhQVFRQVFRQUFBUUGBQUFhQVFRUXFxQUFBgYHCggGBwlHBQUITEhJSkrLi4uFx8zODMsNygtLisBCgoKDg0OFxAQGiwcHBwsLCwsLCwsLCssLCwsLCwsLCwsLCssLCwsLCwsNywsLCwsLCwsLCw3KzcrKyw3KzcsLP/AABEIAIUBSAMBIgACEQEDEQH/xAAbAAABBQEBAAAAAAAAAAAAAAAAAQIDBAYFB//EAEEQAAEDAgMEBggDBwMFAQAAAAEAAgMEERIhMQUGQVETYXGBkaEVFiIysdHh8BRCwQcjM1JygvE0U5IkQ2KispP/xAAZAQEBAQEBAQAAAAAAAAAAAAAAAQIDBAX/xAAhEQEBAAICAwADAQEAAAAAAAAAAQIREiEDMVEEIkETMv/aAAwDAQACEQMRAD8A9P2htF7HkA5LB7W37nEz2s91pwjPUjUrT711IjEjz+VpK8hF8r6nM9pzXHyZWdO2OMrUu3+qQDnp1lSx791JGvmVjpOPcpYTkufKtcY1vr1U8/MpfXqp5+ZWWCAFOdXjGp9eann5lB36qOfmVmAkTnTjGm9e6nn5lL68VNtT4lZWSUNCgbOXa+yOQzJTlkaxbEb9VHPzKQ791I1PmVk3lwF+vjw6lDLbFZ1jc3y58hyTlUsjaN35qefmUp35qefmVjw52K/AHP4FJ09nZ5g6Jyy+rrFsHb81OWfmUHfqpvr5lZgWslATlV4xp/Xmp5+ZSevVTz8ysylATlTji0vr1U8/MoG/VTz8yswnFmScqcY0534qefmUvrzUc/MrMHJNV5VnjGq9d6jn5ld/dDe2SaR0cmpGJhvy1C85srWyavoZo5B+VwJ7NHeRK1Mrs4x7UKtyeKoqlG64BGhAIUoK7ueln8SUfiCoEl1TUWPxJSGqKrkoKJpY/FFNNWVDdNJQ0n/GOTTWuVcpCqaT/jXJPxzlXSFDSwa9yadoOVYppVNLXpByPSLlTQoadSiq3OdYoUGy/fSIzWM/ahNaPCPzuA7gbledA5rX/tOqcVWGcGA+JOZ8ljW63Xlz7rvj6DzmE+LQ9pUJd7SeNbffH5rOlWQnYu/qTIyFKFlVfpjw15HVRGs4FqdVS8BnzP1VSM+1Y6XV0zcim975Z8utXomMABB7/mqr7aNztmnRi/snK58LDMK1IllqQbW5/BQPlGZOuYyt4q81rRoog8G4t5aqbasFO0YfZPaetVqhgDss+Hen3yNuZGnDl5ohhuDz0z5c1Z0l76NilDTY35a3UzakX0KqOYAeauUrGuHXyVsTHK+k8cgOhz5cVK1Udp1McEZdJnyH5nHkFk9n7ZqJKoOb7V8uj/KGdfLtTHC2baueul3a7nGrmbepNhHhEBNgSwe8OA7OtXqavna2OHC0y9E6V5kuPZBIaMuOgXYhomtlklBOKQNDgbWGEWFsrqKv2Y2VweS9jgC3EwgEtOrTcaZrXKemeN9uYNq9JJSuaLdIyY2u7Isa64sCA7MHUJKHbMrhA5zI8MznMFsVwQSAezLTqXRbsmMOiLbjomvawC1rPBBvlmc7ptPsZjWxNBdaFxe3MXJJJ9rLPXgm8TWSHdqWRzHmRwI6R4HvXBBzGfDSyhq9tvaZXBjTFC9rHkk43XIBLeAsSF06DZ7YcWFziHEuwkggEm5tlfxVap2LG95cS4Bzg57AfYeRoXC36pLjtdXTXfspE889RNNKXNieYms6SazTgaGgMxdHhDb6i97G65e9FRI7a9cwu2q5kYp8DdnOOGPFA0uMjcw0E5i1vzLtfs0wwzzRgm05Mljawe3g3LTDfwXa2tuDFPVS1IqayF82DpBBK2NpDGBjcsBJyHE8Su2N253GuZu/vDPDsiCQzRSvdI9mKoMjntAJwwljBjlm0Fhz42UFPvRLWHZMpvEX1s8UrI3Pa14jb+Zpzt/4m9lofUSnFPBCx80f4eR0scrHjpekeLPc4uaQb9nDJLQbjwQmDDJMRT1ElTGHOYbPkHtNccFy3tN+taZ7c1m/E3pGGmcyB0csz4SYjK4xEXw4pf4bn6EtAyuqVPv9V9HBM+Gn6GSu/BHCZBJmXAPAJIFsJ1vfqXZptwYI5Y5GS1A6Kc1ETMbDHG518bWtLM2uuL3uchYjO8w3Gp/w8UGObBFVisabsxGQFxwn2LYPbOVr9aHaGg3lqqiqnbBBE6np6r8LJic4TOLSRLI38oa02yOZHguLSftLc+dnsRdC+pNMI2mQ1DW3LWzvPuYcQ04XGa0r9zYPxTp2vmZjlbPJCx4EL5mXIkc3De9zc2dYkC4SUu6MUU2OOapbH0rphTtkwwCR3vHCG4iCSThLrdSp2r77VjxPs+BjnM6aru9zSWktiaXFhI4EltxxtZeZ109TLUV/RO2q+ZlZOyD8O5xpWWkOFkvK3LIWsvUN7tlySy0U0LcbqepDnNuB+6e0te7PW3sm3K6v7F2JHSuqDG55/ETyVD8ZBs+TUMsBZvbc9aGmPrxUVlfDQy1MlOI6KOeY07gySWY2a4B3IElZbb+1amJktGaieUU1fSxtmhcRUSRTRTExXHvPGEDPVy9N3k3ThrHMe90sUseTJoH9HIAdW3sbjuXOn/Z5SmlbTtdMwNmFQZWPHTPlDXNDnPc05+0TkBoENM1uU6Q174hLXxsdTvvFtEnpXuOQfCLZBupK1X7ONoPn2bC6Qlz2443OJJLujcW4iTqTZJsnc6OkkfUNlqaicRubGaiQSFtxfC3IWubDPyU+4eyHUmz4YpBaSxfICQbPeS5wuMsroR30XSJLqtL+y/fQk2V76FKzXlf7QP8AWO7/AIrLQ8Vqt/f9Y7v+Ky0Z17V5Mvdd56RN98p0js+74JrRmTzTJDp2oi7TjJSvdwHjyHFQwOVhlvFZrSEMP8uR8h1qta+VhlqfjkrtXJZht2eKgpYr66DnrfrSM1EyIkgD6d6lhpbX48L6d4UwbaQgaYQUpfa3jp5JaSINDYnLwtZKDd4tpax459SSWoa2+LIWv7XHkexRRVzL3xDIcDex7k1QskZA1yOn161HE4DXQ5K2fbNgfZsL2+CrVEOH7Gi1PiWf1KyEEE34XGSr7QqW04Ly7MWwji7qCr1u2RTtYCMQcXXA1AHHxIWYqJ5a2cZXccmtGjG/epW8cLe76Ztn8JUTS1k4yu45NaNGN+9StvsPZDadlhm4+87n1DkEmwNktp2ubq/LE7n1dQXULVnPPfU9NYY67pCEhSlNusNkTgmXTgUClMcUrimngirmzavopo5B+VwPdx8rr19huARodF4vZeoboV3S0kZJu5l4z/bkPKy7eO96c8nbASFJiRdd2BdF01xsFGyW6CUlNQi6oE0lBKRQF0JqLqgKYUpKaSgLoKS6S6C/so+2lTdk++lUZrzHf4A1bu/4rIvba/InwXp+88IdO7EARnrnxWQ23syNkbntuCAbNvcOdwAB5leO39q9Uw/WVl6ioawXcfme5c1+12HLst+q5dZI6R+t+H3yS12znxWxAi+lwQu0wmnnuTVU0gLbjO+autKpbE2a9kYxMOYD7Zg2PFdCkoTI4izuvqC8Xk8+OOVx+PZ4/BlljKrVpOHstdPp3exlrfLtOitQbM9sNPEgHO4vfTrVio2K0OJHujKw7Fzv5WPxufi364srXNdcu11t99qNo7QEcZLSC7IDiATxK7o2bHhx2BOE65+Sze8dK1sTnBwbYMGA3BeSTcjLNa8X5HPOY6Z8n4/DG5bZ187nNcXH3nC/XZXNnx2Z2m+Wef3wU09NGNnwvbIC900gfHxaA0YHE9ea6IhY2jpjC/pJHOk6SPTo7YbXPHJe/KXTx462m2W+2RPYpa9wuBa651PJKHWwXOtgCfgrj46gAOdARc2DnB2vVouPquvG2emf2tsmaeYYG+y1obicQBf3jl2m2XJdjdvYj6ckue04hmAND/UrOKoaPcAAzOX1RF050aPC36q3yWzSzxarsNCHrl2qBz8AmmSc6h//AKLE19a4346TlFiyXKmrSNRL4BQekSNGPI54mhbmLF27QOafey4TNpAm3RvJ6ntKuMkcdInf3PCWSf1ZLfS8TfsTiqBE3CFv9z3forEUMv8Atw/83/JTr6WWe4ssK1+4lX0ZkbJ7DHAPaXWAuMiLnq+CxnSS6COMHnicR8E6Ezh3tNiLb5gYrnvWsertLI9dO14P96P/AJBRP25Tj/ut7s/gvNMFUfdpXdXsvKeKWuOlMf8A8z+pXbmxxj0IbxU4H8S56mu+SY7eaAaYj2NWCGzNonSF46sLR8VK3ZG0v9sjt6MJypxjYyb1xjSOQ9wCh9bm/wC0/vLVlPQO0j+Uj+5g/VTR7rbROsgb2yfK6vKmo0L97uUR7z9E1u9brZw+BPyXDG5FW73p2+LipWbhTcaq3Zj+abqajsDepx0gd5/JSjb8x0pXn/l8lym7hn81VL3X+asM3Fj4zzn+6yu6mp9dBu1ag6U3i9rfinMrak/9hjf6pB+l1Uj3Lpxq6Z3bK79Fbh3apm6Rk/1PefiVezpPFJUE5thA6nOP6K9GTbO1+rTzUVPTNYLMaGjqUwVRe2SP3l0I2R76VKzWU3ofad3f8V51vjRTP/eNf+7aM2cRzI8Vvt7f9Qe/4rgygEEOFwQQR1FeC75V9CTeEePdIWPuDocld2ttmWoLTK4uIAAJ5BdLbWwMElmnEw3w/wAw6jzXS3d3EdOcUjnMj7AHO7Lr1TPceLLx3avsDbLmx4S1z+DSL5ADMXXQbteYOJETxfqGagoqYxPfFlZjiPvyXQaM+xePyeHDLK5WPVh5c8cdIztGcWPR+Dm/NOdtGoOfRtPa4DxtxTibm2XIdR/wlxEOsM8vvv08Vn/Dx/D/AHz+qslZUG4LA2/NwIz/AKc1xdttlMYx2IB1biyvkL3HWtN0htkM+SjmwuaWu0IsQb2zWsMMMLuRnLyZZTVrB0r/AMtyM+Fte9dqiPR1MQFyDhIJYWXJyIsdc+KZU7ALXXacTSbZ5HPnwKmZsKRhacbCRpe4I4j/AAvVc5Y4Y46y29I3d6MyOyzsLJu0ZDLI8Xs2A2aOsi5J8QP8rj7v7VaxrgSOmdJga05WtkHEctSr08Ajm9s3x2LuTrjUry2dvr42XHaj7T9B1E8LX89FZkjbcBvL4KeCJ78XRtJbmG8GjruVMaLoxYm7upRyUizMKwIbjIKKoNguhs1uJv2FZE2581CM7gZlUX7JYSch1ZBd6c3dlw+9VCDe/Pq/VSxenHGyWgaWKmZQLp/VL1qaXpSMFvBNfDYZKaR2fYoS5WM5SVUBIF7K/sigkqSAxtm/medG9/HsVOTivSNhNtTRD/wb1cF38ePJ5fJ+vpdpY8DGtuXYWht9L2FlKmpbr1TqPOVCS6CVUKkKS6QlAJChIVQJLoukuoApqMSQlUBQkuhB0NkH20JNkH20KVmshvf/ABz98VnKt9gtDvi79+e9ZLaEuRA4+Z4BeG/9V79/pHS3dYC1z3DNzrDLg3r7brrvnwjLkbKlQjBGI+QAHDPiU+XJjr8jn1W4Lv6cbGCopMRkcdTI5dCMLmbM0ceb3EeK6TDkuNKeWcRkeaa1trnUnkpQUiiI2ix7rpGC9jfgPPVThMLByQMljxXtb45qNw4kaga8CDmrLWgaJbIGy7HkOCSwcLXIBs7CRk5vC4y8Fo9jVsRYMdnP0u8DFlpYWyWe2dVvpn3aC+Ij+HqWcywHh1eC78W26R5Bu3FyPsuHaDmFMtvX4rjrU6dGavdJlGw5AA2GRIGbhwHBVaqTA3P3kk+8UeGzO7Dmfp3rP1s75TcuLR1anv4Ka2tymMR7Srw3IniLngF1aTabTHhYcrW7Vw+hba1rjjfO/aqw2dhzicW8wcx4Lckef/TtqGSZXGXmlx/YWXFY9hs8HtbmPmrMG0QTk4c7FS4uk8kd4Pz7kzFz15LnxV1xnx/TgE9s41J1U4tcloi6Y5VH1IGQSsn71eJczn5re078LWtvo0cTlYLGbKgMkg/labuPwC1b3ZZG+XZ3XXXCacc9Vb6U8yey4SvkOWZ8SqIPVfK9880/F7INueX6rq58Vzpb6E9euiQ1I0ufEqmScs9eGQCUS3BFrWyGXJTZxi30555dp1JTjKeZ81TxWt8Ne9A+z1qlkWxMeaTpes59arNlBByFxpzumYib3y6tAiaWPxWfFK6XK98lSB++u6QOsDzvw4qbXjFp0yjE1gcs+eWSrufbUC/WnN10GneqaWOmFvlxSdPc8Qq1+aI3G2SbOLQbtyfvLIVfdY/vs+pCscfJ7cDfV1qh3f8AFZnZ8XSztGrW+27u08/gu7v/AC2qHd/xVTdentGZCM5Dcf0jT9SvPJ+z12/rHVMQ6/Gyr7TIbBIeTHfBXguTvW61HL/SR4rpXPTD7PbaNvZ8Vfb1qpS+63sCtNcuNEzSn3UbCnlRBdKAkCUIFSoCLoAJCwHUA9oHcnWSAqoVrQNB4IcEpKS6BhGaUoOqVUQP95L+FDyBYXJsMueSWTVdDYrL1MQ5Ov4AlVER3Nqmn2Xxkdp+SeN1Ko/ni8XfJb+yA1dNN9sLBuhOfeljHZcn4K3TbnuD7vnu3+UNt53WwsjCmodqNNRBgDQAGj7upS3W2XDRWsASYAqdq3QAcU4tyFj2XU/RBL0YVO1V0V+XaPuyOhNgL/JWujHWjAEO0DY7aWv3gJnQ/d1Z6MIwIaVugtp25n9ErYrjPxP6KcR9qTAM0NVVdCQczkU8wKxgRZE7UnQniezJL0I1Kt2TcIQ7Vuh69er9Cmupxrc+St2RhCHa/u1FaQdyRTbvt/eoWo45+2C37jMteIh+Ym55DiV1YmBrQBkAAB2BO2pTXrZZT/Q3qzu4/BIFzkd5eoeFw99T/wBG/tA812ws7vw//pw3+Z7R5pVZaHIDsCnDr+ShapYdQuTK2EpKRICoHAp4KYntKgVKhIQgLpQEo0QqAJEBF1UNedEqSQZJUDSM1092c6pnUH//AAVzSutuo29Rfk1x+A/VahGzQCkCULo2clSBCoehNSoFQkCVEF0XSIRSoSIQBSISFAIQkQCaSlKRECEFIqOru/8AxEiXYH8VCscPJ7Xp9hMe4udqSUz1diQhNJyoG7sS5+19zIJsAdo0kjLj4oQmocqpj9n9N9j6pzdwacf4+qRCnGG6k9Raf7H1SjcWn+x9UITjDdA3Gp/sfVHqPT/Y+qEJxhun+pEH2PqkO49P9j6oQpxhyoG5EH2Pqg7kQfY+qEJxhyo9R6f7H1R6kU/2PqhCvGG6DuPBb6fVINx6f7H1SoTjDdJ6j0/2PqrWzd0YYnFzdSLadnWhCaibrpehY0o2KxCFdLypfQzEvoZiEK6OVJ6GYj0MxCE0cqX0MxHodiEIcqT0OxL6HYhCaOVHoZiPQzEITRyo9DMSehmIQocqPQrEehWIQro5UnoViT0JGhChyo9CRpfQkaEKnKpaXZjWODmoQhVLX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AutoShape 11" descr="data:image/jpeg;base64,/9j/4AAQSkZJRgABAQAAAQABAAD/2wCEAAkGBxQSEBQUEhQVFRQVFRQUFBUUGBQUFhQVFRUXFxQUFBgYHCggGBwlHBQUITEhJSkrLi4uFx8zODMsNygtLisBCgoKDg0OFxAQGiwcHBwsLCwsLCwsLCssLCwsLCwsLCwsLCssLCwsLCwsNywsLCwsLCwsLCw3KzcrKyw3KzcsLP/AABEIAIUBSAMBIgACEQEDEQH/xAAbAAABBQEBAAAAAAAAAAAAAAAAAQIDBAYFB//EAEEQAAEDAgMEBggDBwMFAQAAAAEAAgMEERIhMQUGQVETYXGBkaEVFiIysdHh8BRCwQcjM1JygvE0U5IkQ2KispP/xAAZAQEBAQEBAQAAAAAAAAAAAAAAAQIDBAX/xAAhEQEBAAICAwADAQEAAAAAAAAAAQIREiEDMVEEIkETMv/aAAwDAQACEQMRAD8A9P2htF7HkA5LB7W37nEz2s91pwjPUjUrT711IjEjz+VpK8hF8r6nM9pzXHyZWdO2OMrUu3+qQDnp1lSx791JGvmVjpOPcpYTkufKtcY1vr1U8/MpfXqp5+ZWWCAFOdXjGp9eann5lB36qOfmVmAkTnTjGm9e6nn5lL68VNtT4lZWSUNCgbOXa+yOQzJTlkaxbEb9VHPzKQ791I1PmVk3lwF+vjw6lDLbFZ1jc3y58hyTlUsjaN35qefmUp35qefmVjw52K/AHP4FJ09nZ5g6Jyy+rrFsHb81OWfmUHfqpvr5lZgWslATlV4xp/Xmp5+ZSevVTz8ysylATlTji0vr1U8/MoG/VTz8yswnFmScqcY0534qefmUvrzUc/MrMHJNV5VnjGq9d6jn5ld/dDe2SaR0cmpGJhvy1C85srWyavoZo5B+VwJ7NHeRK1Mrs4x7UKtyeKoqlG64BGhAIUoK7ueln8SUfiCoEl1TUWPxJSGqKrkoKJpY/FFNNWVDdNJQ0n/GOTTWuVcpCqaT/jXJPxzlXSFDSwa9yadoOVYppVNLXpByPSLlTQoadSiq3OdYoUGy/fSIzWM/ahNaPCPzuA7gbledA5rX/tOqcVWGcGA+JOZ8ljW63Xlz7rvj6DzmE+LQ9pUJd7SeNbffH5rOlWQnYu/qTIyFKFlVfpjw15HVRGs4FqdVS8BnzP1VSM+1Y6XV0zcim975Z8utXomMABB7/mqr7aNztmnRi/snK58LDMK1IllqQbW5/BQPlGZOuYyt4q81rRoog8G4t5aqbasFO0YfZPaetVqhgDss+Hen3yNuZGnDl5ohhuDz0z5c1Z0l76NilDTY35a3UzakX0KqOYAeauUrGuHXyVsTHK+k8cgOhz5cVK1Udp1McEZdJnyH5nHkFk9n7ZqJKoOb7V8uj/KGdfLtTHC2baueul3a7nGrmbepNhHhEBNgSwe8OA7OtXqavna2OHC0y9E6V5kuPZBIaMuOgXYhomtlklBOKQNDgbWGEWFsrqKv2Y2VweS9jgC3EwgEtOrTcaZrXKemeN9uYNq9JJSuaLdIyY2u7Isa64sCA7MHUJKHbMrhA5zI8MznMFsVwQSAezLTqXRbsmMOiLbjomvawC1rPBBvlmc7ptPsZjWxNBdaFxe3MXJJJ9rLPXgm8TWSHdqWRzHmRwI6R4HvXBBzGfDSyhq9tvaZXBjTFC9rHkk43XIBLeAsSF06DZ7YcWFziHEuwkggEm5tlfxVap2LG95cS4Bzg57AfYeRoXC36pLjtdXTXfspE889RNNKXNieYms6SazTgaGgMxdHhDb6i97G65e9FRI7a9cwu2q5kYp8DdnOOGPFA0uMjcw0E5i1vzLtfs0wwzzRgm05Mljawe3g3LTDfwXa2tuDFPVS1IqayF82DpBBK2NpDGBjcsBJyHE8Su2N253GuZu/vDPDsiCQzRSvdI9mKoMjntAJwwljBjlm0Fhz42UFPvRLWHZMpvEX1s8UrI3Pa14jb+Zpzt/4m9lofUSnFPBCx80f4eR0scrHjpekeLPc4uaQb9nDJLQbjwQmDDJMRT1ElTGHOYbPkHtNccFy3tN+taZ7c1m/E3pGGmcyB0csz4SYjK4xEXw4pf4bn6EtAyuqVPv9V9HBM+Gn6GSu/BHCZBJmXAPAJIFsJ1vfqXZptwYI5Y5GS1A6Kc1ETMbDHG518bWtLM2uuL3uchYjO8w3Gp/w8UGObBFVisabsxGQFxwn2LYPbOVr9aHaGg3lqqiqnbBBE6np6r8LJic4TOLSRLI38oa02yOZHguLSftLc+dnsRdC+pNMI2mQ1DW3LWzvPuYcQ04XGa0r9zYPxTp2vmZjlbPJCx4EL5mXIkc3De9zc2dYkC4SUu6MUU2OOapbH0rphTtkwwCR3vHCG4iCSThLrdSp2r77VjxPs+BjnM6aru9zSWktiaXFhI4EltxxtZeZ109TLUV/RO2q+ZlZOyD8O5xpWWkOFkvK3LIWsvUN7tlySy0U0LcbqepDnNuB+6e0te7PW3sm3K6v7F2JHSuqDG55/ETyVD8ZBs+TUMsBZvbc9aGmPrxUVlfDQy1MlOI6KOeY07gySWY2a4B3IElZbb+1amJktGaieUU1fSxtmhcRUSRTRTExXHvPGEDPVy9N3k3ThrHMe90sUseTJoH9HIAdW3sbjuXOn/Z5SmlbTtdMwNmFQZWPHTPlDXNDnPc05+0TkBoENM1uU6Q174hLXxsdTvvFtEnpXuOQfCLZBupK1X7ONoPn2bC6Qlz2443OJJLujcW4iTqTZJsnc6OkkfUNlqaicRubGaiQSFtxfC3IWubDPyU+4eyHUmz4YpBaSxfICQbPeS5wuMsroR30XSJLqtL+y/fQk2V76FKzXlf7QP8AWO7/AIrLQ8Vqt/f9Y7v+Ky0Z17V5Mvdd56RN98p0js+74JrRmTzTJDp2oi7TjJSvdwHjyHFQwOVhlvFZrSEMP8uR8h1qta+VhlqfjkrtXJZht2eKgpYr66DnrfrSM1EyIkgD6d6lhpbX48L6d4UwbaQgaYQUpfa3jp5JaSINDYnLwtZKDd4tpax459SSWoa2+LIWv7XHkexRRVzL3xDIcDex7k1QskZA1yOn161HE4DXQ5K2fbNgfZsL2+CrVEOH7Gi1PiWf1KyEEE34XGSr7QqW04Ly7MWwji7qCr1u2RTtYCMQcXXA1AHHxIWYqJ5a2cZXccmtGjG/epW8cLe76Ztn8JUTS1k4yu45NaNGN+9StvsPZDadlhm4+87n1DkEmwNktp2ubq/LE7n1dQXULVnPPfU9NYY67pCEhSlNusNkTgmXTgUClMcUrimngirmzavopo5B+VwPdx8rr19huARodF4vZeoboV3S0kZJu5l4z/bkPKy7eO96c8nbASFJiRdd2BdF01xsFGyW6CUlNQi6oE0lBKRQF0JqLqgKYUpKaSgLoKS6S6C/so+2lTdk++lUZrzHf4A1bu/4rIvba/InwXp+88IdO7EARnrnxWQ23syNkbntuCAbNvcOdwAB5leO39q9Uw/WVl6ioawXcfme5c1+12HLst+q5dZI6R+t+H3yS12znxWxAi+lwQu0wmnnuTVU0gLbjO+autKpbE2a9kYxMOYD7Zg2PFdCkoTI4izuvqC8Xk8+OOVx+PZ4/BlljKrVpOHstdPp3exlrfLtOitQbM9sNPEgHO4vfTrVio2K0OJHujKw7Fzv5WPxufi364srXNdcu11t99qNo7QEcZLSC7IDiATxK7o2bHhx2BOE65+Sze8dK1sTnBwbYMGA3BeSTcjLNa8X5HPOY6Z8n4/DG5bZ187nNcXH3nC/XZXNnx2Z2m+Wef3wU09NGNnwvbIC900gfHxaA0YHE9ea6IhY2jpjC/pJHOk6SPTo7YbXPHJe/KXTx462m2W+2RPYpa9wuBa651PJKHWwXOtgCfgrj46gAOdARc2DnB2vVouPquvG2emf2tsmaeYYG+y1obicQBf3jl2m2XJdjdvYj6ckue04hmAND/UrOKoaPcAAzOX1RF050aPC36q3yWzSzxarsNCHrl2qBz8AmmSc6h//AKLE19a4346TlFiyXKmrSNRL4BQekSNGPI54mhbmLF27QOafey4TNpAm3RvJ6ntKuMkcdInf3PCWSf1ZLfS8TfsTiqBE3CFv9z3forEUMv8Atw/83/JTr6WWe4ssK1+4lX0ZkbJ7DHAPaXWAuMiLnq+CxnSS6COMHnicR8E6Ezh3tNiLb5gYrnvWsertLI9dO14P96P/AJBRP25Tj/ut7s/gvNMFUfdpXdXsvKeKWuOlMf8A8z+pXbmxxj0IbxU4H8S56mu+SY7eaAaYj2NWCGzNonSF46sLR8VK3ZG0v9sjt6MJypxjYyb1xjSOQ9wCh9bm/wC0/vLVlPQO0j+Uj+5g/VTR7rbROsgb2yfK6vKmo0L97uUR7z9E1u9brZw+BPyXDG5FW73p2+LipWbhTcaq3Zj+abqajsDepx0gd5/JSjb8x0pXn/l8lym7hn81VL3X+asM3Fj4zzn+6yu6mp9dBu1ag6U3i9rfinMrak/9hjf6pB+l1Uj3Lpxq6Z3bK79Fbh3apm6Rk/1PefiVezpPFJUE5thA6nOP6K9GTbO1+rTzUVPTNYLMaGjqUwVRe2SP3l0I2R76VKzWU3ofad3f8V51vjRTP/eNf+7aM2cRzI8Vvt7f9Qe/4rgygEEOFwQQR1FeC75V9CTeEePdIWPuDocld2ttmWoLTK4uIAAJ5BdLbWwMElmnEw3w/wAw6jzXS3d3EdOcUjnMj7AHO7Lr1TPceLLx3avsDbLmx4S1z+DSL5ADMXXQbteYOJETxfqGagoqYxPfFlZjiPvyXQaM+xePyeHDLK5WPVh5c8cdIztGcWPR+Dm/NOdtGoOfRtPa4DxtxTibm2XIdR/wlxEOsM8vvv08Vn/Dx/D/AHz+qslZUG4LA2/NwIz/AKc1xdttlMYx2IB1biyvkL3HWtN0htkM+SjmwuaWu0IsQb2zWsMMMLuRnLyZZTVrB0r/AMtyM+Fte9dqiPR1MQFyDhIJYWXJyIsdc+KZU7ALXXacTSbZ5HPnwKmZsKRhacbCRpe4I4j/AAvVc5Y4Y46y29I3d6MyOyzsLJu0ZDLI8Xs2A2aOsi5J8QP8rj7v7VaxrgSOmdJga05WtkHEctSr08Ajm9s3x2LuTrjUry2dvr42XHaj7T9B1E8LX89FZkjbcBvL4KeCJ78XRtJbmG8GjruVMaLoxYm7upRyUizMKwIbjIKKoNguhs1uJv2FZE2581CM7gZlUX7JYSch1ZBd6c3dlw+9VCDe/Pq/VSxenHGyWgaWKmZQLp/VL1qaXpSMFvBNfDYZKaR2fYoS5WM5SVUBIF7K/sigkqSAxtm/medG9/HsVOTivSNhNtTRD/wb1cF38ePJ5fJ+vpdpY8DGtuXYWht9L2FlKmpbr1TqPOVCS6CVUKkKS6QlAJChIVQJLoukuoApqMSQlUBQkuhB0NkH20JNkH20KVmshvf/ABz98VnKt9gtDvi79+e9ZLaEuRA4+Z4BeG/9V79/pHS3dYC1z3DNzrDLg3r7brrvnwjLkbKlQjBGI+QAHDPiU+XJjr8jn1W4Lv6cbGCopMRkcdTI5dCMLmbM0ceb3EeK6TDkuNKeWcRkeaa1trnUnkpQUiiI2ix7rpGC9jfgPPVThMLByQMljxXtb45qNw4kaga8CDmrLWgaJbIGy7HkOCSwcLXIBs7CRk5vC4y8Fo9jVsRYMdnP0u8DFlpYWyWe2dVvpn3aC+Ij+HqWcywHh1eC78W26R5Bu3FyPsuHaDmFMtvX4rjrU6dGavdJlGw5AA2GRIGbhwHBVaqTA3P3kk+8UeGzO7Dmfp3rP1s75TcuLR1anv4Ka2tymMR7Srw3IniLngF1aTabTHhYcrW7Vw+hba1rjjfO/aqw2dhzicW8wcx4Lckef/TtqGSZXGXmlx/YWXFY9hs8HtbmPmrMG0QTk4c7FS4uk8kd4Pz7kzFz15LnxV1xnx/TgE9s41J1U4tcloi6Y5VH1IGQSsn71eJczn5re078LWtvo0cTlYLGbKgMkg/labuPwC1b3ZZG+XZ3XXXCacc9Vb6U8yey4SvkOWZ8SqIPVfK9880/F7INueX6rq58Vzpb6E9euiQ1I0ufEqmScs9eGQCUS3BFrWyGXJTZxi30555dp1JTjKeZ81TxWt8Ne9A+z1qlkWxMeaTpes59arNlBByFxpzumYib3y6tAiaWPxWfFK6XK98lSB++u6QOsDzvw4qbXjFp0yjE1gcs+eWSrufbUC/WnN10GneqaWOmFvlxSdPc8Qq1+aI3G2SbOLQbtyfvLIVfdY/vs+pCscfJ7cDfV1qh3f8AFZnZ8XSztGrW+27u08/gu7v/AC2qHd/xVTdentGZCM5Dcf0jT9SvPJ+z12/rHVMQ6/Gyr7TIbBIeTHfBXguTvW61HL/SR4rpXPTD7PbaNvZ8Vfb1qpS+63sCtNcuNEzSn3UbCnlRBdKAkCUIFSoCLoAJCwHUA9oHcnWSAqoVrQNB4IcEpKS6BhGaUoOqVUQP95L+FDyBYXJsMueSWTVdDYrL1MQ5Ov4AlVER3Nqmn2Xxkdp+SeN1Ko/ni8XfJb+yA1dNN9sLBuhOfeljHZcn4K3TbnuD7vnu3+UNt53WwsjCmodqNNRBgDQAGj7upS3W2XDRWsASYAqdq3QAcU4tyFj2XU/RBL0YVO1V0V+XaPuyOhNgL/JWujHWjAEO0DY7aWv3gJnQ/d1Z6MIwIaVugtp25n9ErYrjPxP6KcR9qTAM0NVVdCQczkU8wKxgRZE7UnQniezJL0I1Kt2TcIQ7Vuh69er9Cmupxrc+St2RhCHa/u1FaQdyRTbvt/eoWo45+2C37jMteIh+Ym55DiV1YmBrQBkAAB2BO2pTXrZZT/Q3qzu4/BIFzkd5eoeFw99T/wBG/tA812ws7vw//pw3+Z7R5pVZaHIDsCnDr+ShapYdQuTK2EpKRICoHAp4KYntKgVKhIQgLpQEo0QqAJEBF1UNedEqSQZJUDSM1092c6pnUH//AAVzSutuo29Rfk1x+A/VahGzQCkCULo2clSBCoehNSoFQkCVEF0XSIRSoSIQBSISFAIQkQCaSlKRECEFIqOru/8AxEiXYH8VCscPJ7Xp9hMe4udqSUz1diQhNJyoG7sS5+19zIJsAdo0kjLj4oQmocqpj9n9N9j6pzdwacf4+qRCnGG6k9Raf7H1SjcWn+x9UITjDdA3Gp/sfVHqPT/Y+qEJxhun+pEH2PqkO49P9j6oQpxhyoG5EH2Pqg7kQfY+qEJxhyo9R6f7H1R6kU/2PqhCvGG6DuPBb6fVINx6f7H1SoTjDdJ6j0/2PqrWzd0YYnFzdSLadnWhCaibrpehY0o2KxCFdLypfQzEvoZiEK6OVJ6GYj0MxCE0cqX0MxHodiEIcqT0OxL6HYhCaOVHoZiPQzEITRyo9DMSehmIQocqPQrEehWIQro5UnoViT0JGhChyo9CRpfQkaEKnKpaXZjWODmoQhVLX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 smtClean="0"/>
              <a:t>The Sun is not stationary in our solar system.</a:t>
            </a:r>
          </a:p>
          <a:p>
            <a:pPr>
              <a:defRPr/>
            </a:pPr>
            <a:r>
              <a:rPr lang="en-US" sz="3200" dirty="0" smtClean="0"/>
              <a:t>It actually moves as the planets tug on it, causing it to orbit the solar system’s </a:t>
            </a:r>
            <a:r>
              <a:rPr lang="en-US" sz="3200" dirty="0" err="1" smtClean="0"/>
              <a:t>barycenter</a:t>
            </a:r>
            <a:r>
              <a:rPr lang="en-US" sz="3200" dirty="0" smtClean="0"/>
              <a:t>.</a:t>
            </a:r>
          </a:p>
          <a:p>
            <a:pPr>
              <a:defRPr/>
            </a:pPr>
            <a:r>
              <a:rPr lang="en-US" sz="3200" dirty="0" smtClean="0"/>
              <a:t>The sun never strays too far from the solar system barycenter.</a:t>
            </a:r>
          </a:p>
          <a:p>
            <a:pPr>
              <a:defRPr/>
            </a:pPr>
            <a:endParaRPr lang="en-US" sz="2400" dirty="0" smtClean="0">
              <a:hlinkClick r:id="rId2"/>
            </a:endParaRPr>
          </a:p>
          <a:p>
            <a:pPr>
              <a:defRPr/>
            </a:pPr>
            <a:r>
              <a:rPr lang="en-US" sz="2400" dirty="0" smtClean="0">
                <a:hlinkClick r:id="rId2"/>
              </a:rPr>
              <a:t>http://www.youtube.com/watch?v=1iSR3Yw6FXo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586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dirty="0" smtClean="0"/>
              <a:t>Precession</a:t>
            </a:r>
          </a:p>
        </p:txBody>
      </p:sp>
      <p:sp>
        <p:nvSpPr>
          <p:cNvPr id="6147" name="Rectangle 3"/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5735391" cy="4024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000" dirty="0"/>
              <a:t>Change in the direction of the axis of the Earth, but without any change in tilt</a:t>
            </a:r>
          </a:p>
          <a:p>
            <a:pPr eaLnBrk="1" hangingPunct="1"/>
            <a:r>
              <a:rPr lang="en-US" sz="3000" dirty="0"/>
              <a:t>This changes the stars near (or not near) the Pole, but does not affect the seasons</a:t>
            </a:r>
          </a:p>
          <a:p>
            <a:pPr eaLnBrk="1" hangingPunct="1"/>
            <a:r>
              <a:rPr lang="en-US" sz="3000" dirty="0"/>
              <a:t>The Earth’s axis currently points at Polaris as the “Northern Star”, but it wont always be.. 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6148" name="Picture 5" descr="[IMAGE:Spinning Top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96199" y="2059673"/>
            <a:ext cx="3109175" cy="3394183"/>
          </a:xfrm>
          <a:noFill/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353837" y="5453856"/>
            <a:ext cx="43841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Each gyration around the cone takes 26,000 years</a:t>
            </a:r>
          </a:p>
        </p:txBody>
      </p:sp>
    </p:spTree>
    <p:extLst>
      <p:ext uri="{BB962C8B-B14F-4D97-AF65-F5344CB8AC3E}">
        <p14:creationId xmlns:p14="http://schemas.microsoft.com/office/powerpoint/2010/main" val="27625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5" descr="http://upload.wikimedia.org/wikipedia/commons/thumb/8/82/Gyroscope_precession.gif/220px-Gyroscope_precession.gif">
            <a:hlinkClick r:id="rId2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852" y="1226769"/>
            <a:ext cx="5306096" cy="530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4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7200" dirty="0" smtClean="0"/>
              <a:t>Nutation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5727879" cy="40241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Wobbling around the </a:t>
            </a:r>
            <a:r>
              <a:rPr lang="en-US" sz="2800" dirty="0" err="1" smtClean="0"/>
              <a:t>precessional</a:t>
            </a:r>
            <a:r>
              <a:rPr lang="en-US" sz="2800" dirty="0" smtClean="0"/>
              <a:t> axis</a:t>
            </a:r>
          </a:p>
          <a:p>
            <a:pPr eaLnBrk="1" hangingPunct="1"/>
            <a:r>
              <a:rPr lang="en-US" sz="2800" dirty="0" smtClean="0"/>
              <a:t>Change in the angle: ½ degree one way or the other</a:t>
            </a:r>
          </a:p>
          <a:p>
            <a:pPr eaLnBrk="1" hangingPunct="1"/>
            <a:r>
              <a:rPr lang="en-US" sz="2800" dirty="0" smtClean="0"/>
              <a:t>Occurs over an 18 year period and is due to the Moon</a:t>
            </a:r>
          </a:p>
          <a:p>
            <a:pPr eaLnBrk="1" hangingPunct="1"/>
            <a:r>
              <a:rPr lang="en-US" sz="2800" dirty="0" smtClean="0"/>
              <a:t>Very slightly increases or decreases seasonal effects</a:t>
            </a:r>
          </a:p>
        </p:txBody>
      </p:sp>
      <p:pic>
        <p:nvPicPr>
          <p:cNvPr id="8196" name="Content Placeholder 5" descr="full-460px-Praezessi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97318" y="2193925"/>
            <a:ext cx="3327752" cy="4342717"/>
          </a:xfrm>
        </p:spPr>
      </p:pic>
    </p:spTree>
    <p:extLst>
      <p:ext uri="{BB962C8B-B14F-4D97-AF65-F5344CB8AC3E}">
        <p14:creationId xmlns:p14="http://schemas.microsoft.com/office/powerpoint/2010/main" val="18162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</TotalTime>
  <Words>212</Words>
  <Application>Microsoft Office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Earths Movement</vt:lpstr>
      <vt:lpstr>Barycenter</vt:lpstr>
      <vt:lpstr>PowerPoint Presentation</vt:lpstr>
      <vt:lpstr>Precession</vt:lpstr>
      <vt:lpstr>PowerPoint Presentation</vt:lpstr>
      <vt:lpstr>Nutation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 Movement</dc:title>
  <dc:creator>Lydia Paulk</dc:creator>
  <cp:lastModifiedBy>Lydia Paulk</cp:lastModifiedBy>
  <cp:revision>1</cp:revision>
  <dcterms:created xsi:type="dcterms:W3CDTF">2016-01-11T13:37:20Z</dcterms:created>
  <dcterms:modified xsi:type="dcterms:W3CDTF">2016-01-11T13:42:21Z</dcterms:modified>
</cp:coreProperties>
</file>