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9" r:id="rId1"/>
  </p:sldMasterIdLst>
  <p:sldIdLst>
    <p:sldId id="256" r:id="rId2"/>
    <p:sldId id="257" r:id="rId3"/>
    <p:sldId id="258" r:id="rId4"/>
    <p:sldId id="261" r:id="rId5"/>
    <p:sldId id="265" r:id="rId6"/>
    <p:sldId id="266" r:id="rId7"/>
    <p:sldId id="263" r:id="rId8"/>
    <p:sldId id="264" r:id="rId9"/>
    <p:sldId id="282" r:id="rId10"/>
    <p:sldId id="28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38" autoAdjust="0"/>
    <p:restoredTop sz="90929"/>
  </p:normalViewPr>
  <p:slideViewPr>
    <p:cSldViewPr>
      <p:cViewPr varScale="1">
        <p:scale>
          <a:sx n="72" d="100"/>
          <a:sy n="72" d="100"/>
        </p:scale>
        <p:origin x="67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EEBA-DD7C-4235-A5ED-2A32F7173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39D72-F725-43EF-AAA3-49A3662A7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593A1-E58D-4DA3-807B-346A6FFE8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4FA82-5474-44B1-B4D4-6F0784059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31986-2138-41F7-BE76-3A3DCD24A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E6090-37FF-4B6C-B10C-89A0F39BD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21E06-D383-4331-B605-5F09A2AD9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36FD1-472C-47C9-8D9B-FF35E83D2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9AA34-2F90-4FAB-8A2B-6E5C0974F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C48BA-74D2-4E04-BF08-FDFF2F63A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4E4F5-58A5-42BF-A9FE-F75BE266B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89DCE2-06A2-43BE-8A7D-0E86203DC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Moon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Earth’s closest neighbor in space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Moon and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dirty="0" smtClean="0"/>
              <a:t>Neap tide- 90 deg angle </a:t>
            </a:r>
          </a:p>
          <a:p>
            <a:pPr lvl="1"/>
            <a:r>
              <a:rPr lang="en-US" dirty="0" smtClean="0"/>
              <a:t>High tides are lower and low tides are higher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5" descr="tides_s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600200"/>
            <a:ext cx="4038600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Moon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6388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Satellite: orbits earth</a:t>
            </a:r>
          </a:p>
          <a:p>
            <a:pPr eaLnBrk="1" hangingPunct="1">
              <a:defRPr/>
            </a:pPr>
            <a:r>
              <a:rPr lang="en-US" dirty="0" smtClean="0"/>
              <a:t>Gravitational pull: 1/6 of Earth’s.  Too weak to hold atmosphere.  No insulation.</a:t>
            </a:r>
          </a:p>
          <a:p>
            <a:pPr eaLnBrk="1" hangingPunct="1">
              <a:defRPr/>
            </a:pPr>
            <a:r>
              <a:rPr lang="en-US" dirty="0" smtClean="0"/>
              <a:t>Hot as 134°C in sunlight.</a:t>
            </a:r>
          </a:p>
          <a:p>
            <a:pPr eaLnBrk="1" hangingPunct="1">
              <a:defRPr/>
            </a:pPr>
            <a:r>
              <a:rPr lang="en-US" dirty="0" smtClean="0"/>
              <a:t>Cold as -170ºC on the dark side of moon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4338" name="Picture 2" descr="http://upload.wikimedia.org/wikipedia/en/3/3b/Dark_Side_of_the_Mo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0574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Movement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8507"/>
            <a:ext cx="8458200" cy="1904999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Elliptical </a:t>
            </a:r>
            <a:r>
              <a:rPr lang="en-US" dirty="0" smtClean="0"/>
              <a:t>orbit</a:t>
            </a:r>
          </a:p>
          <a:p>
            <a:pPr eaLnBrk="1" hangingPunct="1">
              <a:defRPr/>
            </a:pPr>
            <a:r>
              <a:rPr lang="en-US" dirty="0" smtClean="0"/>
              <a:t>The rate of the rotation is equal to the rate of revolution.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Rotation = revolution </a:t>
            </a:r>
          </a:p>
          <a:p>
            <a:pPr eaLnBrk="1" hangingPunct="1">
              <a:buNone/>
              <a:defRPr/>
            </a:pPr>
            <a:r>
              <a:rPr lang="en-US" dirty="0" smtClean="0"/>
              <a:t>( What does that mean</a:t>
            </a:r>
            <a:r>
              <a:rPr lang="en-US" dirty="0" smtClean="0"/>
              <a:t>?)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987" y="4071040"/>
            <a:ext cx="5381625" cy="2667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4108817"/>
            <a:ext cx="28717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None/>
              <a:defRPr/>
            </a:pPr>
            <a:r>
              <a:rPr lang="en-US" sz="3200" dirty="0"/>
              <a:t>It means the </a:t>
            </a:r>
            <a:endParaRPr lang="en-US" sz="3200" dirty="0" smtClean="0"/>
          </a:p>
          <a:p>
            <a:pPr eaLnBrk="1" hangingPunct="1">
              <a:buNone/>
              <a:defRPr/>
            </a:pPr>
            <a:r>
              <a:rPr lang="en-US" sz="3200" dirty="0" smtClean="0"/>
              <a:t>moon </a:t>
            </a:r>
            <a:r>
              <a:rPr lang="en-US" sz="3200" dirty="0"/>
              <a:t>is in tidal lock!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Development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Giant Impact hypothesis</a:t>
            </a:r>
          </a:p>
          <a:p>
            <a:pPr eaLnBrk="1" hangingPunct="1">
              <a:defRPr/>
            </a:pPr>
            <a:r>
              <a:rPr lang="en-US" smtClean="0"/>
              <a:t>Mars-sized object impacted the earth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2" descr="http://cosmoquest.org/x/wp-content/uploads/2014/06/77666-004-3914CF4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048000"/>
            <a:ext cx="6294438" cy="2971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61722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Lunar Eclipse</a:t>
            </a:r>
          </a:p>
        </p:txBody>
      </p:sp>
      <p:pic>
        <p:nvPicPr>
          <p:cNvPr id="6" name="Content Placeholder 5" descr="Lunar_Eclipse_Diagram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133600"/>
            <a:ext cx="8763000" cy="45974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1295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dirty="0" smtClean="0"/>
              <a:t>Lunar: Moon travels through Earth’s shadow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5867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Solar Eclipse</a:t>
            </a:r>
          </a:p>
        </p:txBody>
      </p:sp>
      <p:pic>
        <p:nvPicPr>
          <p:cNvPr id="6" name="Content Placeholder 5" descr="SEDiagram1c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2057400"/>
            <a:ext cx="8686800" cy="48006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1295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dirty="0" smtClean="0"/>
              <a:t>Solar: Earth travels through Moon’s shadow.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Phases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Waxing crescent, gibbous</a:t>
            </a:r>
          </a:p>
          <a:p>
            <a:pPr eaLnBrk="1" hangingPunct="1">
              <a:defRPr/>
            </a:pPr>
            <a:r>
              <a:rPr lang="en-US" smtClean="0"/>
              <a:t>Waning crescent, gibbous</a:t>
            </a:r>
          </a:p>
          <a:p>
            <a:pPr eaLnBrk="1" hangingPunct="1">
              <a:defRPr/>
            </a:pPr>
            <a:r>
              <a:rPr lang="en-US" smtClean="0"/>
              <a:t>First and Last Quarter</a:t>
            </a:r>
          </a:p>
          <a:p>
            <a:pPr eaLnBrk="1" hangingPunct="1">
              <a:defRPr/>
            </a:pPr>
            <a:r>
              <a:rPr lang="en-US" smtClean="0"/>
              <a:t>New and Full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1722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Moon Phases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www.exploringnature.org/graphics/space/moon_phases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64226"/>
            <a:ext cx="7239000" cy="55937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Moon and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114800" cy="4525963"/>
          </a:xfrm>
        </p:spPr>
        <p:txBody>
          <a:bodyPr/>
          <a:lstStyle/>
          <a:p>
            <a:r>
              <a:rPr lang="en-US" dirty="0" smtClean="0"/>
              <a:t>The moon and Sun have an affect on the oceans of the Earth</a:t>
            </a:r>
          </a:p>
          <a:p>
            <a:r>
              <a:rPr lang="en-US" dirty="0" smtClean="0"/>
              <a:t>Spring tide- all three lined up</a:t>
            </a:r>
          </a:p>
          <a:p>
            <a:pPr lvl="1"/>
            <a:r>
              <a:rPr lang="en-US" dirty="0" smtClean="0"/>
              <a:t>High tides higher and low tides lower.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5" descr="tides_s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600200"/>
            <a:ext cx="4038600" cy="4038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171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Office Theme</vt:lpstr>
      <vt:lpstr>The Moon</vt:lpstr>
      <vt:lpstr>Moon</vt:lpstr>
      <vt:lpstr>Movement</vt:lpstr>
      <vt:lpstr>Development</vt:lpstr>
      <vt:lpstr>Lunar Eclipse</vt:lpstr>
      <vt:lpstr>Solar Eclipse</vt:lpstr>
      <vt:lpstr>Phases</vt:lpstr>
      <vt:lpstr>Moon Phases</vt:lpstr>
      <vt:lpstr>Moon and Earth</vt:lpstr>
      <vt:lpstr>Moon and Earth</vt:lpstr>
    </vt:vector>
  </TitlesOfParts>
  <Company>Marsha  Anderson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Moon</dc:title>
  <dc:creator>Marsha  Anderson</dc:creator>
  <cp:lastModifiedBy>Lydia Paulk</cp:lastModifiedBy>
  <cp:revision>12</cp:revision>
  <dcterms:created xsi:type="dcterms:W3CDTF">2009-12-20T00:47:55Z</dcterms:created>
  <dcterms:modified xsi:type="dcterms:W3CDTF">2016-05-10T17:37:15Z</dcterms:modified>
</cp:coreProperties>
</file>