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B38-2726-4295-957B-474F44B8E42C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66EA-8693-47B8-BC1C-4C0C48E03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t-sXHl3l-r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4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419600"/>
          </a:xfrm>
        </p:spPr>
        <p:txBody>
          <a:bodyPr/>
          <a:lstStyle/>
          <a:p>
            <a:pPr lvl="0"/>
            <a:r>
              <a:rPr lang="en" dirty="0">
                <a:ea typeface="Calibri"/>
                <a:cs typeface="Calibri"/>
                <a:sym typeface="Calibri"/>
              </a:rPr>
              <a:t>The process by which towns and cities are formed and become larger as more and more people begin living and working in central areas</a:t>
            </a:r>
          </a:p>
          <a:p>
            <a:endParaRPr lang="en-US" dirty="0"/>
          </a:p>
        </p:txBody>
      </p:sp>
      <p:pic>
        <p:nvPicPr>
          <p:cNvPr id="7172" name="Picture 4" descr="http://cdn7.triplepundit.com/wp-content/uploads/2012/03/beijingtrafficjam2-e1332838724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32904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Lower Birth Rates</a:t>
            </a:r>
          </a:p>
          <a:p>
            <a:pPr lvl="1"/>
            <a:r>
              <a:rPr lang="en-US" dirty="0" smtClean="0"/>
              <a:t>Lower Rural Populations/Better Farming Practices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Negative </a:t>
            </a:r>
          </a:p>
          <a:p>
            <a:pPr lvl="1"/>
            <a:r>
              <a:rPr lang="en" dirty="0" smtClean="0"/>
              <a:t>Heat Islands</a:t>
            </a:r>
          </a:p>
          <a:p>
            <a:pPr lvl="1"/>
            <a:r>
              <a:rPr lang="en" dirty="0" smtClean="0"/>
              <a:t>Destruction of natural habitat/Waste</a:t>
            </a:r>
          </a:p>
          <a:p>
            <a:pPr lvl="1"/>
            <a:r>
              <a:rPr lang="en" dirty="0" smtClean="0"/>
              <a:t>High energy consumption/temperatures</a:t>
            </a:r>
          </a:p>
          <a:p>
            <a:pPr lvl="1"/>
            <a:r>
              <a:rPr lang="en" dirty="0" smtClean="0"/>
              <a:t>Higher percentage of health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" dirty="0" smtClean="0"/>
              <a:t>Heat Island -  a city t</a:t>
            </a:r>
            <a:r>
              <a:rPr lang="en-US" dirty="0" smtClean="0"/>
              <a:t>ha</a:t>
            </a:r>
            <a:r>
              <a:rPr lang="en" dirty="0" smtClean="0"/>
              <a:t>t has increased temperatures due to having asphalt, buildings, and other dark structures that absorb and hold heat longer than natural environments</a:t>
            </a:r>
          </a:p>
        </p:txBody>
      </p:sp>
      <p:pic>
        <p:nvPicPr>
          <p:cNvPr id="5122" name="Picture 2" descr="http://www.weatherquestions.com/urban_heat_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599"/>
            <a:ext cx="44958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Negative </a:t>
            </a:r>
          </a:p>
          <a:p>
            <a:pPr lvl="1"/>
            <a:r>
              <a:rPr lang="en-US" dirty="0" smtClean="0"/>
              <a:t>Increased temperatures: 1-10 deg F</a:t>
            </a:r>
          </a:p>
          <a:p>
            <a:pPr lvl="1"/>
            <a:r>
              <a:rPr lang="en-US" dirty="0" smtClean="0"/>
              <a:t>Increased Energy Demand</a:t>
            </a:r>
          </a:p>
          <a:p>
            <a:pPr lvl="1"/>
            <a:r>
              <a:rPr lang="en-US" dirty="0" smtClean="0"/>
              <a:t>Strain on Wildlife</a:t>
            </a:r>
          </a:p>
          <a:p>
            <a:r>
              <a:rPr lang="en-US" dirty="0" smtClean="0">
                <a:hlinkClick r:id="rId2"/>
              </a:rPr>
              <a:t>Urban Heat Isle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urban-climate-energy.com/images/FinalFlyerCheckLowRes_6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43923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combat heat islands efforts through mitigation have been made</a:t>
            </a:r>
          </a:p>
          <a:p>
            <a:r>
              <a:rPr lang="en-US" dirty="0" smtClean="0"/>
              <a:t>Greening of City</a:t>
            </a:r>
          </a:p>
          <a:p>
            <a:r>
              <a:rPr lang="en-US" dirty="0" smtClean="0"/>
              <a:t>Change in construction material</a:t>
            </a:r>
          </a:p>
          <a:p>
            <a:r>
              <a:rPr lang="en-US" dirty="0" smtClean="0"/>
              <a:t>Reduction of Heat 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sarawakenergynewsroom.com/wp-content/uploads/2014/05/13-Green-Connecto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51308" cy="6263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Natural forests are cleared through logging and/or burning</a:t>
            </a:r>
          </a:p>
          <a:p>
            <a:r>
              <a:rPr lang="en-US" dirty="0" smtClean="0"/>
              <a:t>Amazon is the largest rainforest in the world</a:t>
            </a:r>
          </a:p>
          <a:p>
            <a:pPr lvl="2"/>
            <a:r>
              <a:rPr lang="en-US" dirty="0"/>
              <a:t>Since 1970 20% of the rainforest has been cut down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s1.ibtimes.com/sites/www.ibtimes.com/files/styles/v2_article_large/public/2013/11/15/amazon-deforestation.jpg?itok=SYpFbLY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599" y="1752600"/>
            <a:ext cx="484162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Cattle Raising</a:t>
            </a:r>
          </a:p>
          <a:p>
            <a:pPr lvl="1"/>
            <a:r>
              <a:rPr lang="en-US" dirty="0" smtClean="0"/>
              <a:t>Agriculture/Food</a:t>
            </a:r>
          </a:p>
          <a:p>
            <a:endParaRPr lang="en-US" dirty="0"/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Decrease of biodiversity</a:t>
            </a:r>
          </a:p>
          <a:p>
            <a:pPr lvl="1"/>
            <a:r>
              <a:rPr lang="en-US" dirty="0" smtClean="0"/>
              <a:t>Loss of plant life</a:t>
            </a:r>
          </a:p>
          <a:p>
            <a:pPr lvl="1"/>
            <a:r>
              <a:rPr lang="en-US" dirty="0" smtClean="0"/>
              <a:t>Increased Global Warming</a:t>
            </a:r>
            <a:endParaRPr lang="en-US" dirty="0"/>
          </a:p>
        </p:txBody>
      </p:sp>
      <p:pic>
        <p:nvPicPr>
          <p:cNvPr id="1026" name="Picture 2" descr="http://media.treehugger.com/assets/images/2011/10/amazon-cattle-pasture-ice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4577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Materials or substances such as minerals, forests, water, and fertile land that occur in nature and can be used for economic gain</a:t>
            </a:r>
          </a:p>
          <a:p>
            <a:r>
              <a:rPr lang="en-US" dirty="0" smtClean="0"/>
              <a:t>Two types: </a:t>
            </a:r>
            <a:r>
              <a:rPr lang="en-US" b="1" dirty="0" smtClean="0"/>
              <a:t>renewable</a:t>
            </a:r>
            <a:r>
              <a:rPr lang="en-US" dirty="0" smtClean="0"/>
              <a:t> and </a:t>
            </a:r>
            <a:r>
              <a:rPr lang="en-US" b="1" dirty="0" smtClean="0"/>
              <a:t>nonrenewable</a:t>
            </a:r>
            <a:endParaRPr lang="en-US" b="1" dirty="0"/>
          </a:p>
        </p:txBody>
      </p:sp>
      <p:pic>
        <p:nvPicPr>
          <p:cNvPr id="3074" name="Picture 2" descr="https://worldgeography150.files.wordpress.com/2013/03/fiji-resou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701" y="3529511"/>
            <a:ext cx="4764598" cy="3176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1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Resources</a:t>
            </a:r>
            <a:endParaRPr lang="en-US" dirty="0"/>
          </a:p>
        </p:txBody>
      </p:sp>
      <p:pic>
        <p:nvPicPr>
          <p:cNvPr id="14343" name="Picture 7" descr="http://eath4energy-home-electricity.maxupdates.tv/wp-content/uploads/2010/08/Solar-Energy-to-Mat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3733800"/>
            <a:ext cx="2860767" cy="2693439"/>
          </a:xfrm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457200" y="0"/>
            <a:ext cx="81835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400">
              <a:solidFill>
                <a:srgbClr val="F66047"/>
              </a:solidFill>
              <a:latin typeface="Franklin Gothic Book" charset="0"/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304800" y="1295400"/>
            <a:ext cx="81835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-123" charset="0"/>
              <a:buChar char="•"/>
            </a:pPr>
            <a:r>
              <a:rPr lang="en-US" sz="3200" dirty="0" smtClean="0">
                <a:latin typeface="+mn-lt"/>
              </a:rPr>
              <a:t>Resource </a:t>
            </a:r>
            <a:r>
              <a:rPr lang="en-US" sz="3200" dirty="0">
                <a:latin typeface="+mn-lt"/>
              </a:rPr>
              <a:t>that can be replaced at a rate close to its rate of use or in an unlimited supply.</a:t>
            </a:r>
          </a:p>
          <a:p>
            <a:pPr marL="342900" indent="-342900">
              <a:spcBef>
                <a:spcPct val="20000"/>
              </a:spcBef>
              <a:buFont typeface="Arial" pitchFamily="-123" charset="0"/>
              <a:buChar char="•"/>
            </a:pPr>
            <a:r>
              <a:rPr lang="en-US" sz="3200" b="1" dirty="0">
                <a:latin typeface="+mn-lt"/>
              </a:rPr>
              <a:t>Examples: </a:t>
            </a:r>
            <a:r>
              <a:rPr lang="en-US" sz="3200" dirty="0" smtClean="0">
                <a:latin typeface="+mn-lt"/>
              </a:rPr>
              <a:t>oxygen</a:t>
            </a:r>
            <a:r>
              <a:rPr lang="en-US" sz="3200" dirty="0">
                <a:latin typeface="+mn-lt"/>
              </a:rPr>
              <a:t>, nitrogen (air), trees </a:t>
            </a:r>
            <a:r>
              <a:rPr lang="en-US" sz="3200" dirty="0" smtClean="0">
                <a:latin typeface="+mn-lt"/>
              </a:rPr>
              <a:t>(</a:t>
            </a:r>
            <a:r>
              <a:rPr lang="en-US" sz="3200" dirty="0" smtClean="0"/>
              <a:t>lumber</a:t>
            </a:r>
            <a:r>
              <a:rPr lang="en-US" sz="3200" dirty="0" smtClean="0">
                <a:latin typeface="+mn-lt"/>
              </a:rPr>
              <a:t>), </a:t>
            </a:r>
            <a:r>
              <a:rPr lang="en-US" sz="3200" dirty="0">
                <a:latin typeface="+mn-lt"/>
              </a:rPr>
              <a:t>water, solar energy</a:t>
            </a:r>
          </a:p>
          <a:p>
            <a:pPr marL="342900" indent="-342900">
              <a:spcBef>
                <a:spcPct val="20000"/>
              </a:spcBef>
              <a:buFont typeface="Arial" pitchFamily="-123" charset="0"/>
              <a:buChar char="•"/>
            </a:pPr>
            <a:endParaRPr lang="en-US" sz="3200" dirty="0">
              <a:latin typeface="Perpetua" charset="0"/>
            </a:endParaRPr>
          </a:p>
        </p:txBody>
      </p:sp>
      <p:pic>
        <p:nvPicPr>
          <p:cNvPr id="17412" name="Picture 5" descr="http://upload.wikimedia.org/wikipedia/commons/b/b9/USA_Pine_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454" y="3200400"/>
            <a:ext cx="244979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63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91440" anchor="b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Nonrenewable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 eaLnBrk="1" hangingPunct="1">
              <a:defRPr/>
            </a:pPr>
            <a:r>
              <a:rPr lang="en-US" sz="3000" dirty="0" smtClean="0"/>
              <a:t>Resources of </a:t>
            </a:r>
            <a:r>
              <a:rPr lang="en-US" sz="3000" dirty="0"/>
              <a:t>a fixed amount, or a resource that is used up faster than it can be </a:t>
            </a:r>
            <a:r>
              <a:rPr lang="en-US" sz="3000" dirty="0" smtClean="0"/>
              <a:t>replaced</a:t>
            </a:r>
          </a:p>
          <a:p>
            <a:pPr marL="265113" indent="-265113">
              <a:defRPr/>
            </a:pPr>
            <a:r>
              <a:rPr lang="en-US" sz="3000" b="1" dirty="0" smtClean="0"/>
              <a:t>Examples</a:t>
            </a:r>
            <a:r>
              <a:rPr lang="en-US" sz="3000" dirty="0" smtClean="0"/>
              <a:t>:</a:t>
            </a:r>
            <a:r>
              <a:rPr lang="en-US" sz="3000" b="1" dirty="0"/>
              <a:t> </a:t>
            </a:r>
            <a:endParaRPr lang="en-US" sz="3000" b="1" dirty="0" smtClean="0"/>
          </a:p>
          <a:p>
            <a:pPr marL="665163" lvl="1" indent="-265113">
              <a:defRPr/>
            </a:pPr>
            <a:r>
              <a:rPr lang="en-US" sz="2000" dirty="0" smtClean="0"/>
              <a:t>Metals (Au, Fe, Cu, </a:t>
            </a:r>
            <a:r>
              <a:rPr lang="en-US" sz="2000" dirty="0"/>
              <a:t>etc</a:t>
            </a:r>
            <a:r>
              <a:rPr lang="en-US" sz="2000" dirty="0" smtClean="0"/>
              <a:t>.), </a:t>
            </a:r>
          </a:p>
          <a:p>
            <a:pPr marL="665163" lvl="1" indent="-265113">
              <a:defRPr/>
            </a:pPr>
            <a:r>
              <a:rPr lang="en-US" sz="2000" dirty="0" smtClean="0"/>
              <a:t>Nonmetals </a:t>
            </a:r>
            <a:r>
              <a:rPr lang="en-US" sz="2000" dirty="0"/>
              <a:t>(gravel, limestone, etc</a:t>
            </a:r>
            <a:r>
              <a:rPr lang="en-US" sz="2000" dirty="0" smtClean="0"/>
              <a:t>.) </a:t>
            </a:r>
          </a:p>
          <a:p>
            <a:pPr marL="665163" lvl="1" indent="-265113">
              <a:defRPr/>
            </a:pPr>
            <a:r>
              <a:rPr lang="en-US" sz="2000" dirty="0" smtClean="0"/>
              <a:t>Energy </a:t>
            </a:r>
            <a:r>
              <a:rPr lang="en-US" sz="2000" dirty="0"/>
              <a:t>sources (coal, oil, petroleum, etc.)</a:t>
            </a:r>
          </a:p>
          <a:p>
            <a:pPr marL="265113" indent="-265113" eaLnBrk="1" hangingPunct="1">
              <a:buFont typeface="Tahoma" pitchFamily="-123" charset="0"/>
              <a:buNone/>
              <a:defRPr/>
            </a:pPr>
            <a:endParaRPr lang="en-US" sz="3000" dirty="0"/>
          </a:p>
          <a:p>
            <a:pPr marL="265113" indent="-265113" eaLnBrk="1" hangingPunct="1">
              <a:defRPr/>
            </a:pPr>
            <a:endParaRPr lang="en-US" sz="3000" dirty="0"/>
          </a:p>
        </p:txBody>
      </p:sp>
      <p:pic>
        <p:nvPicPr>
          <p:cNvPr id="4" name="Picture 7" descr="http://www.eoearth.org/images/131237/petroleum128450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77719"/>
            <a:ext cx="3200400" cy="232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32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Forestry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Christmas Trees</a:t>
            </a:r>
          </a:p>
          <a:p>
            <a:r>
              <a:rPr lang="en-US" dirty="0" smtClean="0"/>
              <a:t>Variety of trees for timber</a:t>
            </a:r>
          </a:p>
        </p:txBody>
      </p:sp>
      <p:pic>
        <p:nvPicPr>
          <p:cNvPr id="2050" name="Picture 2" descr="http://img.directindustry.com/images_di/photo-g/forestry-forwarder-40827-258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4038600" cy="3460068"/>
          </a:xfrm>
          <a:prstGeom prst="rect">
            <a:avLst/>
          </a:prstGeom>
          <a:noFill/>
        </p:spPr>
      </p:pic>
      <p:pic>
        <p:nvPicPr>
          <p:cNvPr id="2052" name="Picture 4" descr="http://cnr.usu.edu/images/uploads/asc/forestr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436234" cy="361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2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Agriculture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7239000" cy="2362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Field Crops</a:t>
            </a:r>
          </a:p>
          <a:p>
            <a:r>
              <a:rPr lang="en-US" dirty="0" smtClean="0"/>
              <a:t>Tobacco</a:t>
            </a:r>
          </a:p>
          <a:p>
            <a:r>
              <a:rPr lang="en-US" dirty="0" smtClean="0"/>
              <a:t>Cotton</a:t>
            </a:r>
          </a:p>
          <a:p>
            <a:r>
              <a:rPr lang="en-US" dirty="0" smtClean="0"/>
              <a:t>Soybean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 smtClean="0"/>
              <a:t>Livestock</a:t>
            </a:r>
          </a:p>
          <a:p>
            <a:r>
              <a:rPr lang="en-US" dirty="0" smtClean="0"/>
              <a:t>Hogs</a:t>
            </a:r>
          </a:p>
          <a:p>
            <a:r>
              <a:rPr lang="en-US" dirty="0" smtClean="0"/>
              <a:t>Cows</a:t>
            </a:r>
          </a:p>
          <a:p>
            <a:r>
              <a:rPr lang="en-US" dirty="0" smtClean="0"/>
              <a:t>Turkeys</a:t>
            </a:r>
            <a:endParaRPr lang="en-US" dirty="0"/>
          </a:p>
        </p:txBody>
      </p:sp>
      <p:pic>
        <p:nvPicPr>
          <p:cNvPr id="1026" name="Picture 2" descr="http://www.ncagr.gov/stats/general/Images/commodity%20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69" y="3048001"/>
            <a:ext cx="8343063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07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 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4419600"/>
          </a:xfrm>
        </p:spPr>
        <p:txBody>
          <a:bodyPr>
            <a:normAutofit fontScale="92500" lnSpcReduction="10000"/>
          </a:bodyPr>
          <a:lstStyle/>
          <a:p>
            <a:r>
              <a:rPr lang="en" dirty="0" smtClean="0"/>
              <a:t>The large-scale introduction of manufacturing, advanced technical enterprises, and other productive economic activity into an area, society, country, etc. </a:t>
            </a:r>
          </a:p>
          <a:p>
            <a:endParaRPr lang="en-US" dirty="0"/>
          </a:p>
        </p:txBody>
      </p:sp>
      <p:pic>
        <p:nvPicPr>
          <p:cNvPr id="9218" name="Picture 2" descr="http://historyhaven.com/APWorldipedia/images/5/52/Industria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61818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" u="sng" dirty="0" smtClean="0"/>
              <a:t>Positive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 Unskilled Job Growth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- Economic Opportunity</a:t>
            </a:r>
          </a:p>
          <a:p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u="sng" dirty="0" smtClean="0"/>
              <a:t>Negative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- Lower Paying Jobs/Poor Working Conditions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- Urbanization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- Lack of environmental awareness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australian-real-estate.net.au/investing/wp-content/uploads/2011/11/Chinese-Manufacturing-Pink-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919" y="1828800"/>
            <a:ext cx="422608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367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Perpetua</vt:lpstr>
      <vt:lpstr>Tahoma</vt:lpstr>
      <vt:lpstr>Office Theme</vt:lpstr>
      <vt:lpstr>Natural Resources</vt:lpstr>
      <vt:lpstr>Natural Resources</vt:lpstr>
      <vt:lpstr>Renewable Resources</vt:lpstr>
      <vt:lpstr>Nonrenewable Resources</vt:lpstr>
      <vt:lpstr>NC Forestry Resources</vt:lpstr>
      <vt:lpstr>NC Agriculture Resources</vt:lpstr>
      <vt:lpstr>Land Uses</vt:lpstr>
      <vt:lpstr>Industrialization</vt:lpstr>
      <vt:lpstr>Consequences</vt:lpstr>
      <vt:lpstr>Urbanization</vt:lpstr>
      <vt:lpstr>Consequences</vt:lpstr>
      <vt:lpstr>Heat Islands</vt:lpstr>
      <vt:lpstr>Consequences</vt:lpstr>
      <vt:lpstr>Mitigation</vt:lpstr>
      <vt:lpstr>PowerPoint Presentation</vt:lpstr>
      <vt:lpstr>Deforestation</vt:lpstr>
      <vt:lpstr>Consequences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Resources</dc:title>
  <dc:creator>lpaulk</dc:creator>
  <cp:lastModifiedBy>Lydia Paulk</cp:lastModifiedBy>
  <cp:revision>15</cp:revision>
  <dcterms:created xsi:type="dcterms:W3CDTF">2014-09-11T18:37:15Z</dcterms:created>
  <dcterms:modified xsi:type="dcterms:W3CDTF">2016-01-11T19:35:04Z</dcterms:modified>
</cp:coreProperties>
</file>